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6.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6" r:id="rId2"/>
    <p:sldId id="281" r:id="rId3"/>
    <p:sldId id="320" r:id="rId4"/>
    <p:sldId id="319" r:id="rId5"/>
    <p:sldId id="321" r:id="rId6"/>
    <p:sldId id="322" r:id="rId7"/>
    <p:sldId id="289" r:id="rId8"/>
    <p:sldId id="302" r:id="rId9"/>
    <p:sldId id="269" r:id="rId10"/>
    <p:sldId id="284" r:id="rId11"/>
    <p:sldId id="323" r:id="rId12"/>
    <p:sldId id="275" r:id="rId13"/>
    <p:sldId id="317" r:id="rId14"/>
    <p:sldId id="268" r:id="rId15"/>
    <p:sldId id="270" r:id="rId16"/>
    <p:sldId id="261" r:id="rId17"/>
    <p:sldId id="259" r:id="rId18"/>
    <p:sldId id="286" r:id="rId19"/>
    <p:sldId id="326" r:id="rId20"/>
    <p:sldId id="304" r:id="rId21"/>
    <p:sldId id="306" r:id="rId22"/>
    <p:sldId id="307" r:id="rId23"/>
    <p:sldId id="308" r:id="rId24"/>
    <p:sldId id="267" r:id="rId25"/>
    <p:sldId id="313" r:id="rId26"/>
    <p:sldId id="309" r:id="rId27"/>
    <p:sldId id="324" r:id="rId28"/>
    <p:sldId id="264" r:id="rId29"/>
    <p:sldId id="294" r:id="rId30"/>
    <p:sldId id="314" r:id="rId31"/>
  </p:sldIdLst>
  <p:sldSz cx="12192000" cy="6858000"/>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Me/TU/SO?!/3waysworkshop" id="{74072179-B828-44D5-B980-2C5E7699BFC3}">
          <p14:sldIdLst>
            <p14:sldId id="266"/>
          </p14:sldIdLst>
        </p14:section>
        <p14:section name="Bit About DevOps" id="{BED852C4-7CC8-409E-B17C-E3AFB6B87012}">
          <p14:sldIdLst>
            <p14:sldId id="281"/>
            <p14:sldId id="320"/>
            <p14:sldId id="319"/>
            <p14:sldId id="321"/>
            <p14:sldId id="322"/>
            <p14:sldId id="289"/>
            <p14:sldId id="302"/>
            <p14:sldId id="269"/>
            <p14:sldId id="284"/>
            <p14:sldId id="323"/>
            <p14:sldId id="275"/>
          </p14:sldIdLst>
        </p14:section>
        <p14:section name="Operability Problems!" id="{51CC8F66-D12F-4686-AABF-8859D4A396D7}">
          <p14:sldIdLst>
            <p14:sldId id="317"/>
            <p14:sldId id="268"/>
            <p14:sldId id="270"/>
            <p14:sldId id="261"/>
            <p14:sldId id="259"/>
            <p14:sldId id="286"/>
            <p14:sldId id="326"/>
          </p14:sldIdLst>
        </p14:section>
        <p14:section name="Operability Topic Map" id="{38707F02-DF02-4F23-89D3-E5E7AC93D223}">
          <p14:sldIdLst>
            <p14:sldId id="304"/>
            <p14:sldId id="306"/>
            <p14:sldId id="307"/>
            <p14:sldId id="308"/>
            <p14:sldId id="267"/>
            <p14:sldId id="313"/>
            <p14:sldId id="309"/>
            <p14:sldId id="324"/>
          </p14:sldIdLst>
        </p14:section>
        <p14:section name="Further Action/Reading/Stuff" id="{A592542A-E095-448E-87A7-63D97C28E2FD}">
          <p14:sldIdLst>
            <p14:sldId id="264"/>
          </p14:sldIdLst>
        </p14:section>
        <p14:section name="End" id="{8853A1E5-A189-42A9-AC3A-83A5B9F958CE}">
          <p14:sldIdLst>
            <p14:sldId id="294"/>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DC7DF"/>
    <a:srgbClr val="E61938"/>
    <a:srgbClr val="C5D9AB"/>
    <a:srgbClr val="ADA364"/>
    <a:srgbClr val="C0D8FF"/>
    <a:srgbClr val="E8EEFD"/>
    <a:srgbClr val="FFFFFF"/>
    <a:srgbClr val="EBEBEB"/>
    <a:srgbClr val="DADADA"/>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4453" autoAdjust="0"/>
  </p:normalViewPr>
  <p:slideViewPr>
    <p:cSldViewPr snapToGrid="0">
      <p:cViewPr>
        <p:scale>
          <a:sx n="62" d="100"/>
          <a:sy n="62" d="100"/>
        </p:scale>
        <p:origin x="2274" y="6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8056"/>
          </a:xfrm>
          <a:prstGeom prst="rect">
            <a:avLst/>
          </a:prstGeom>
        </p:spPr>
        <p:txBody>
          <a:bodyPr vert="horz" lIns="91440" tIns="45720" rIns="91440" bIns="45720" rtlCol="0"/>
          <a:lstStyle>
            <a:lvl1pPr algn="r">
              <a:defRPr sz="1200"/>
            </a:lvl1pPr>
          </a:lstStyle>
          <a:p>
            <a:fld id="{4BEC1C7D-2DDD-4FEB-90C2-AC8BA6618D09}" type="datetimeFigureOut">
              <a:rPr lang="en-GB" smtClean="0"/>
              <a:t>14/03/2019</a:t>
            </a:fld>
            <a:endParaRPr lang="en-GB"/>
          </a:p>
        </p:txBody>
      </p:sp>
      <p:sp>
        <p:nvSpPr>
          <p:cNvPr id="4" name="Slide Image Placehold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77194"/>
            <a:ext cx="533527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982B97CD-BAA3-4745-9B9B-CC7BBD682860}" type="slidenum">
              <a:rPr lang="en-GB" smtClean="0"/>
              <a:t>‹#›</a:t>
            </a:fld>
            <a:endParaRPr lang="en-GB"/>
          </a:p>
        </p:txBody>
      </p:sp>
    </p:spTree>
    <p:extLst>
      <p:ext uri="{BB962C8B-B14F-4D97-AF65-F5344CB8AC3E}">
        <p14:creationId xmlns:p14="http://schemas.microsoft.com/office/powerpoint/2010/main" val="105564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DevOps Engineer / Deployment Monkey / Ex IT, Ops,</a:t>
            </a:r>
            <a:r>
              <a:rPr lang="en-GB" baseline="0" dirty="0" smtClean="0"/>
              <a:t> Support, Marketing </a:t>
            </a:r>
            <a:r>
              <a:rPr lang="en-GB" baseline="0" dirty="0" smtClean="0"/>
              <a:t>… dot net with a bit of </a:t>
            </a:r>
            <a:r>
              <a:rPr lang="en-GB" baseline="0" dirty="0" err="1" smtClean="0"/>
              <a:t>linux</a:t>
            </a:r>
            <a:r>
              <a:rPr lang="en-GB" baseline="0" dirty="0" smtClean="0"/>
              <a:t>.  I am lucky to work with some of the more </a:t>
            </a:r>
            <a:r>
              <a:rPr lang="en-GB" baseline="0" dirty="0" err="1" smtClean="0"/>
              <a:t>linuxy</a:t>
            </a:r>
            <a:r>
              <a:rPr lang="en-GB" baseline="0" dirty="0" smtClean="0"/>
              <a:t> teams</a:t>
            </a:r>
          </a:p>
          <a:p>
            <a:endParaRPr lang="en-GB" baseline="0" dirty="0" smtClean="0"/>
          </a:p>
          <a:p>
            <a:r>
              <a:rPr lang="en-GB" baseline="0" dirty="0" smtClean="0"/>
              <a:t>Started working on this because it’s something that I always have a bee in my bonnet about.  Also </a:t>
            </a:r>
            <a:r>
              <a:rPr lang="en-GB" baseline="0" dirty="0" err="1" smtClean="0"/>
              <a:t>CoPs</a:t>
            </a:r>
            <a:r>
              <a:rPr lang="en-GB" baseline="0" dirty="0" smtClean="0"/>
              <a:t> wanted to write operability TESTING standards/guidelines.  Realised talking to test colleagues embedded in the dev teams, how far away we were from even understanding operability never mind making sure we were testing for it Early.  I pulled out a sheet of NFRs and actually got “we don’t need to worry about that in our world.” from one person.  So I started to research, talk to dev and ops people in our own organisation and outside… to pull together some info to feed into our Operability standards</a:t>
            </a:r>
          </a:p>
          <a:p>
            <a:r>
              <a:rPr lang="en-GB" baseline="0" dirty="0" smtClean="0"/>
              <a:t>I realised that some of our own </a:t>
            </a:r>
            <a:r>
              <a:rPr lang="en-GB" baseline="0" dirty="0" err="1" smtClean="0"/>
              <a:t>antipatterns</a:t>
            </a:r>
            <a:r>
              <a:rPr lang="en-GB" baseline="0" dirty="0" smtClean="0"/>
              <a:t> and issues are actually very common so even though some of it is a bit </a:t>
            </a:r>
            <a:r>
              <a:rPr lang="en-GB" baseline="0" dirty="0" err="1" smtClean="0"/>
              <a:t>devops</a:t>
            </a:r>
            <a:r>
              <a:rPr lang="en-GB" baseline="0" dirty="0" smtClean="0"/>
              <a:t> 101, it needs calling out.</a:t>
            </a:r>
          </a:p>
          <a:p>
            <a:endParaRPr lang="en-GB" baseline="0" dirty="0" smtClean="0"/>
          </a:p>
          <a:p>
            <a:r>
              <a:rPr lang="en-GB" baseline="0" dirty="0" smtClean="0"/>
              <a:t>Challenge… who can get all the way through this talk knowing that they’ve not got any of the issues I've described and are thinking of all the elements of Operability back at walking skeleton stage</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a:t>
            </a:fld>
            <a:endParaRPr lang="en-GB"/>
          </a:p>
        </p:txBody>
      </p:sp>
    </p:spTree>
    <p:extLst>
      <p:ext uri="{BB962C8B-B14F-4D97-AF65-F5344CB8AC3E}">
        <p14:creationId xmlns:p14="http://schemas.microsoft.com/office/powerpoint/2010/main" val="414598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awesome is it?  Awesome</a:t>
            </a:r>
            <a:r>
              <a:rPr lang="en-GB" dirty="0" smtClean="0"/>
              <a:t>!!</a:t>
            </a:r>
          </a:p>
          <a:p>
            <a:r>
              <a:rPr lang="en-GB" dirty="0" smtClean="0"/>
              <a:t>This is the one space where Dev</a:t>
            </a:r>
            <a:r>
              <a:rPr lang="en-GB" baseline="0" dirty="0" smtClean="0"/>
              <a:t> and Ops have more opportunity to see what’s going on as we have ELK stack – ELKB – Elastic…</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10</a:t>
            </a:fld>
            <a:endParaRPr lang="en-GB"/>
          </a:p>
        </p:txBody>
      </p:sp>
    </p:spTree>
    <p:extLst>
      <p:ext uri="{BB962C8B-B14F-4D97-AF65-F5344CB8AC3E}">
        <p14:creationId xmlns:p14="http://schemas.microsoft.com/office/powerpoint/2010/main" val="3929185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awesome is it?  Awesome</a:t>
            </a:r>
            <a:r>
              <a:rPr lang="en-GB" dirty="0" smtClean="0"/>
              <a:t>!!</a:t>
            </a:r>
          </a:p>
          <a:p>
            <a:r>
              <a:rPr lang="en-GB" dirty="0" smtClean="0"/>
              <a:t>This is the one space where Dev</a:t>
            </a:r>
            <a:r>
              <a:rPr lang="en-GB" baseline="0" dirty="0" smtClean="0"/>
              <a:t> and Ops have more opportunity to see what’s going on as we have ELK stack – ELKB – Elastic…</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11</a:t>
            </a:fld>
            <a:endParaRPr lang="en-GB"/>
          </a:p>
        </p:txBody>
      </p:sp>
    </p:spTree>
    <p:extLst>
      <p:ext uri="{BB962C8B-B14F-4D97-AF65-F5344CB8AC3E}">
        <p14:creationId xmlns:p14="http://schemas.microsoft.com/office/powerpoint/2010/main" val="221692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Communicate, learn, shout about</a:t>
            </a:r>
            <a:r>
              <a:rPr lang="en-GB" baseline="0" dirty="0" smtClean="0"/>
              <a:t> it, be honest.  It’s Awesome</a:t>
            </a:r>
            <a:r>
              <a:rPr lang="en-GB" baseline="0" dirty="0" smtClean="0"/>
              <a:t>.</a:t>
            </a:r>
          </a:p>
          <a:p>
            <a:endParaRPr lang="en-GB" baseline="0" dirty="0" smtClean="0"/>
          </a:p>
          <a:p>
            <a:r>
              <a:rPr lang="en-GB" baseline="0" dirty="0" smtClean="0"/>
              <a:t>New Walls</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12</a:t>
            </a:fld>
            <a:endParaRPr lang="en-GB"/>
          </a:p>
        </p:txBody>
      </p:sp>
    </p:spTree>
    <p:extLst>
      <p:ext uri="{BB962C8B-B14F-4D97-AF65-F5344CB8AC3E}">
        <p14:creationId xmlns:p14="http://schemas.microsoft.com/office/powerpoint/2010/main" val="407419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So what we are doing is not really DevOps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All across the DevOps movement, We are doing </a:t>
            </a:r>
            <a:r>
              <a:rPr lang="en-GB" baseline="0" dirty="0" err="1" smtClean="0"/>
              <a:t>DevDev</a:t>
            </a:r>
            <a:r>
              <a:rPr lang="en-GB" baseline="0" dirty="0" smtClean="0"/>
              <a:t> Very Well – we’re even killing it at </a:t>
            </a:r>
            <a:r>
              <a:rPr lang="en-GB" baseline="0" dirty="0" err="1" smtClean="0"/>
              <a:t>DevPlatform</a:t>
            </a:r>
            <a:r>
              <a:rPr lang="en-GB"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We are automating the creation of our environments and platforms, we’re even testing them.  Our software deployment is getting better and better… it’s all automated. But what happens after Live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 But until we crack Operability, We do NOT have DevOps!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why does it matter – what are we going to do about it…</a:t>
            </a:r>
          </a:p>
        </p:txBody>
      </p:sp>
      <p:sp>
        <p:nvSpPr>
          <p:cNvPr id="4" name="Slide Number Placeholder 3"/>
          <p:cNvSpPr>
            <a:spLocks noGrp="1"/>
          </p:cNvSpPr>
          <p:nvPr>
            <p:ph type="sldNum" sz="quarter" idx="10"/>
          </p:nvPr>
        </p:nvSpPr>
        <p:spPr/>
        <p:txBody>
          <a:bodyPr/>
          <a:lstStyle/>
          <a:p>
            <a:fld id="{982B97CD-BAA3-4745-9B9B-CC7BBD682860}" type="slidenum">
              <a:rPr lang="en-GB" smtClean="0"/>
              <a:t>13</a:t>
            </a:fld>
            <a:endParaRPr lang="en-GB"/>
          </a:p>
        </p:txBody>
      </p:sp>
    </p:spTree>
    <p:extLst>
      <p:ext uri="{BB962C8B-B14F-4D97-AF65-F5344CB8AC3E}">
        <p14:creationId xmlns:p14="http://schemas.microsoft.com/office/powerpoint/2010/main" val="309675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Something one of our chief</a:t>
            </a:r>
            <a:r>
              <a:rPr lang="en-GB" baseline="0" dirty="0" smtClean="0"/>
              <a:t> officers said </a:t>
            </a:r>
            <a:r>
              <a:rPr lang="en-GB" baseline="0" dirty="0" smtClean="0"/>
              <a:t>and </a:t>
            </a:r>
            <a:r>
              <a:rPr lang="en-GB" baseline="0" dirty="0" smtClean="0"/>
              <a:t>I’ve nicked it</a:t>
            </a:r>
            <a:r>
              <a:rPr lang="en-GB" baseline="0" dirty="0" smtClean="0"/>
              <a:t>!</a:t>
            </a:r>
          </a:p>
          <a:p>
            <a:endParaRPr lang="en-GB" baseline="0" dirty="0" smtClean="0"/>
          </a:p>
          <a:p>
            <a:r>
              <a:rPr lang="en-GB" baseline="0" dirty="0" smtClean="0"/>
              <a:t>Fact is… we do have genuinely excellent customer satisfaction but we must deliver that service well within </a:t>
            </a:r>
            <a:r>
              <a:rPr lang="en-GB" baseline="0" dirty="0" err="1" smtClean="0"/>
              <a:t>sla</a:t>
            </a:r>
            <a:r>
              <a:rPr lang="en-GB" baseline="0" dirty="0" smtClean="0"/>
              <a:t>, maintain the expected uptime forever.  So on we go</a:t>
            </a:r>
          </a:p>
          <a:p>
            <a:r>
              <a:rPr lang="en-GB" baseline="0" dirty="0" smtClean="0"/>
              <a:t>We don’t promise 100% availability of course but every month our core products show 100% uptime we rejoice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Here goes with a Bit of a deeper dive into elements of particular interest, a few real life stories &amp; where we know we’re going wrong</a:t>
            </a:r>
            <a:endParaRPr lang="en-GB" dirty="0" smtClean="0"/>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14</a:t>
            </a:fld>
            <a:endParaRPr lang="en-GB"/>
          </a:p>
        </p:txBody>
      </p:sp>
    </p:spTree>
    <p:extLst>
      <p:ext uri="{BB962C8B-B14F-4D97-AF65-F5344CB8AC3E}">
        <p14:creationId xmlns:p14="http://schemas.microsoft.com/office/powerpoint/2010/main" val="79361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Brass tacks – Operability. First let’s look at  Where we are going</a:t>
            </a:r>
            <a:r>
              <a:rPr lang="en-GB" baseline="0" dirty="0" smtClean="0"/>
              <a:t> wrong.  We can put out something that passes all its software and functional testing but which is a nightmare waiting to happen</a:t>
            </a:r>
            <a:r>
              <a:rPr lang="en-GB" baseline="0" dirty="0" smtClean="0"/>
              <a:t>.</a:t>
            </a:r>
          </a:p>
          <a:p>
            <a:endParaRPr lang="en-GB" baseline="0" dirty="0" smtClean="0"/>
          </a:p>
          <a:p>
            <a:r>
              <a:rPr lang="en-GB" baseline="0" dirty="0" smtClean="0"/>
              <a:t>DevOps 101 alert… this </a:t>
            </a:r>
            <a:r>
              <a:rPr lang="en-GB" baseline="0" dirty="0" smtClean="0"/>
              <a:t>is not about taking responsibility for EVERYTHING that happens in the entire </a:t>
            </a:r>
            <a:r>
              <a:rPr lang="en-GB" baseline="0" dirty="0" smtClean="0"/>
              <a:t>organisation, </a:t>
            </a:r>
            <a:r>
              <a:rPr lang="en-GB" baseline="0" dirty="0" smtClean="0"/>
              <a:t>it’s about everyone working seamlessly with shared knowledge and understanding – </a:t>
            </a:r>
            <a:r>
              <a:rPr lang="en-GB" baseline="0" dirty="0" smtClean="0"/>
              <a:t>thinking beyond the software, the pipeline…</a:t>
            </a:r>
          </a:p>
          <a:p>
            <a:r>
              <a:rPr lang="en-GB" baseline="0" dirty="0" smtClean="0"/>
              <a:t>Maybe </a:t>
            </a:r>
            <a:r>
              <a:rPr lang="en-GB" baseline="0" dirty="0" smtClean="0"/>
              <a:t>you will become an </a:t>
            </a:r>
            <a:r>
              <a:rPr lang="en-GB" baseline="0" dirty="0" smtClean="0"/>
              <a:t>Operability guru</a:t>
            </a:r>
            <a:r>
              <a:rPr lang="en-GB" baseline="0" dirty="0" smtClean="0"/>
              <a:t>.  Maybe you’ll have a different niche – but mainly if you have the right awareness of Operability, you then have the power to make sure that *someone* is doing it! </a:t>
            </a:r>
            <a:endParaRPr lang="en-GB" baseline="0" dirty="0" smtClean="0"/>
          </a:p>
          <a:p>
            <a:endParaRPr lang="en-GB" baseline="0" dirty="0" smtClean="0"/>
          </a:p>
          <a:p>
            <a:r>
              <a:rPr lang="en-GB" baseline="0" dirty="0" smtClean="0"/>
              <a:t>Wot we did wrong… Amazing product, highest availability, innovative architecture.  Forgot about patching.  Cannot be patched without downtime.</a:t>
            </a:r>
            <a:r>
              <a:rPr lang="en-GB" baseline="0" dirty="0" smtClean="0"/>
              <a:t/>
            </a:r>
            <a:br>
              <a:rPr lang="en-GB" baseline="0" dirty="0" smtClean="0"/>
            </a:b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15</a:t>
            </a:fld>
            <a:endParaRPr lang="en-GB"/>
          </a:p>
        </p:txBody>
      </p:sp>
    </p:spTree>
    <p:extLst>
      <p:ext uri="{BB962C8B-B14F-4D97-AF65-F5344CB8AC3E}">
        <p14:creationId xmlns:p14="http://schemas.microsoft.com/office/powerpoint/2010/main" val="771037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requirements of the system/software so narrowly scoped to get it doing what it needs to do so we can say it's done.  Non-functional, operational requirements (e.g. monitoring/support/upgrades/decommissioning/data retention/</a:t>
            </a:r>
            <a:r>
              <a:rPr lang="en-GB" sz="1200" kern="1200" dirty="0" err="1" smtClean="0">
                <a:solidFill>
                  <a:schemeClr val="tx1"/>
                </a:solidFill>
                <a:effectLst/>
                <a:latin typeface="+mn-lt"/>
                <a:ea typeface="+mn-ea"/>
                <a:cs typeface="+mn-cs"/>
              </a:rPr>
              <a:t>cleanup</a:t>
            </a:r>
            <a:r>
              <a:rPr lang="en-GB" sz="1200" kern="1200" dirty="0" smtClean="0">
                <a:solidFill>
                  <a:schemeClr val="tx1"/>
                </a:solidFill>
                <a:effectLst/>
                <a:latin typeface="+mn-lt"/>
                <a:ea typeface="+mn-ea"/>
                <a:cs typeface="+mn-cs"/>
              </a:rPr>
              <a:t> etc.) get overlooked and/or aren't considered.</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"Application Lifecycle Management" </a:t>
            </a:r>
            <a:r>
              <a:rPr lang="en-GB" sz="1200" kern="1200" dirty="0" smtClean="0">
                <a:solidFill>
                  <a:schemeClr val="tx1"/>
                </a:solidFill>
                <a:effectLst/>
                <a:latin typeface="+mn-lt"/>
                <a:ea typeface="+mn-ea"/>
                <a:cs typeface="+mn-cs"/>
              </a:rPr>
              <a:t>– need to complete the loop</a:t>
            </a:r>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All the time/effort/money/resources gets put in at the start of a "project", then when something is delivered, all the resources get taken away </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killer </a:t>
            </a:r>
            <a:r>
              <a:rPr lang="en-GB" sz="1200" kern="1200" dirty="0" smtClean="0">
                <a:solidFill>
                  <a:schemeClr val="tx1"/>
                </a:solidFill>
                <a:effectLst/>
                <a:latin typeface="+mn-lt"/>
                <a:ea typeface="+mn-ea"/>
                <a:cs typeface="+mn-cs"/>
              </a:rPr>
              <a:t>assumption(s) that once something is built/released and in Production, that it's "done"/"working"/"delivering" and </a:t>
            </a:r>
            <a:r>
              <a:rPr lang="en-GB" sz="1200" kern="1200" dirty="0" smtClean="0">
                <a:solidFill>
                  <a:schemeClr val="tx1"/>
                </a:solidFill>
                <a:effectLst/>
                <a:latin typeface="+mn-lt"/>
                <a:ea typeface="+mn-ea"/>
                <a:cs typeface="+mn-cs"/>
              </a:rPr>
              <a:t>doesn't</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cost </a:t>
            </a:r>
            <a:r>
              <a:rPr lang="en-GB" sz="1200" kern="1200" dirty="0" smtClean="0">
                <a:solidFill>
                  <a:schemeClr val="tx1"/>
                </a:solidFill>
                <a:effectLst/>
                <a:latin typeface="+mn-lt"/>
                <a:ea typeface="+mn-ea"/>
                <a:cs typeface="+mn-cs"/>
              </a:rPr>
              <a:t>any </a:t>
            </a:r>
            <a:r>
              <a:rPr lang="en-GB" sz="1200" kern="1200" dirty="0" smtClean="0">
                <a:solidFill>
                  <a:schemeClr val="tx1"/>
                </a:solidFill>
                <a:effectLst/>
                <a:latin typeface="+mn-lt"/>
                <a:ea typeface="+mn-ea"/>
                <a:cs typeface="+mn-cs"/>
              </a:rPr>
              <a:t>time/effort/money/resources to </a:t>
            </a:r>
            <a:r>
              <a:rPr lang="en-GB" sz="1200" kern="1200" dirty="0" smtClean="0">
                <a:solidFill>
                  <a:schemeClr val="tx1"/>
                </a:solidFill>
                <a:effectLst/>
                <a:latin typeface="+mn-lt"/>
                <a:ea typeface="+mn-ea"/>
                <a:cs typeface="+mn-cs"/>
              </a:rPr>
              <a:t>support</a:t>
            </a:r>
            <a:r>
              <a:rPr lang="en-GB" sz="1200" kern="1200" baseline="0" dirty="0" smtClean="0">
                <a:solidFill>
                  <a:schemeClr val="tx1"/>
                </a:solidFill>
                <a:effectLst/>
                <a:latin typeface="+mn-lt"/>
                <a:ea typeface="+mn-ea"/>
                <a:cs typeface="+mn-cs"/>
              </a:rPr>
              <a:t> and will ne</a:t>
            </a:r>
            <a:r>
              <a:rPr lang="en-GB" sz="1200" kern="1200" dirty="0" smtClean="0">
                <a:solidFill>
                  <a:schemeClr val="tx1"/>
                </a:solidFill>
                <a:effectLst/>
                <a:latin typeface="+mn-lt"/>
                <a:ea typeface="+mn-ea"/>
                <a:cs typeface="+mn-cs"/>
              </a:rPr>
              <a:t>ver have any </a:t>
            </a:r>
            <a:r>
              <a:rPr lang="en-GB" sz="1200" kern="1200" dirty="0" smtClean="0">
                <a:solidFill>
                  <a:schemeClr val="tx1"/>
                </a:solidFill>
                <a:effectLst/>
                <a:latin typeface="+mn-lt"/>
                <a:ea typeface="+mn-ea"/>
                <a:cs typeface="+mn-cs"/>
              </a:rPr>
              <a:t>*serious* problems.  More products</a:t>
            </a:r>
            <a:r>
              <a:rPr lang="en-GB" sz="1200" kern="1200" baseline="0" dirty="0" smtClean="0">
                <a:solidFill>
                  <a:schemeClr val="tx1"/>
                </a:solidFill>
                <a:effectLst/>
                <a:latin typeface="+mn-lt"/>
                <a:ea typeface="+mn-ea"/>
                <a:cs typeface="+mn-cs"/>
              </a:rPr>
              <a:t> are released for the same ops resource.</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16</a:t>
            </a:fld>
            <a:endParaRPr lang="en-GB"/>
          </a:p>
        </p:txBody>
      </p:sp>
    </p:spTree>
    <p:extLst>
      <p:ext uri="{BB962C8B-B14F-4D97-AF65-F5344CB8AC3E}">
        <p14:creationId xmlns:p14="http://schemas.microsoft.com/office/powerpoint/2010/main" val="2405090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Have we delivered the Requirements in the most efficient way?  Is there a complicated and error prone </a:t>
            </a:r>
            <a:r>
              <a:rPr lang="en-GB" sz="1200" dirty="0" smtClean="0"/>
              <a:t>process in</a:t>
            </a:r>
            <a:r>
              <a:rPr lang="en-GB" sz="1200" baseline="0" dirty="0" smtClean="0"/>
              <a:t> </a:t>
            </a:r>
            <a:r>
              <a:rPr lang="en-GB" sz="1200" baseline="0" dirty="0" smtClean="0"/>
              <a:t>order to switch between live environments? Does a change in </a:t>
            </a:r>
            <a:r>
              <a:rPr lang="en-GB" sz="1200" baseline="0" dirty="0" err="1" smtClean="0"/>
              <a:t>config</a:t>
            </a:r>
            <a:r>
              <a:rPr lang="en-GB" sz="1200" baseline="0" dirty="0" smtClean="0"/>
              <a:t> require disruptive restarts? Do you have to do stuff manually?</a:t>
            </a:r>
            <a:endParaRPr lang="en-GB" sz="1200" dirty="0" smtClean="0"/>
          </a:p>
          <a:p>
            <a:r>
              <a:rPr lang="en-GB" dirty="0" smtClean="0"/>
              <a:t>Architecture</a:t>
            </a:r>
          </a:p>
          <a:p>
            <a:r>
              <a:rPr lang="en-GB" dirty="0" smtClean="0"/>
              <a:t>Innovation vs Known Tech</a:t>
            </a:r>
          </a:p>
          <a:p>
            <a:r>
              <a:rPr lang="en-GB" dirty="0" smtClean="0"/>
              <a:t>AIS? We actually do use some systems and techs that were never properly AIS</a:t>
            </a:r>
            <a:r>
              <a:rPr lang="en-GB" baseline="0" dirty="0" smtClean="0"/>
              <a:t> </a:t>
            </a:r>
            <a:r>
              <a:rPr lang="en-GB" baseline="0" dirty="0" err="1" smtClean="0"/>
              <a:t>ed</a:t>
            </a:r>
            <a:endParaRPr lang="en-GB" dirty="0" smtClean="0"/>
          </a:p>
          <a:p>
            <a:r>
              <a:rPr lang="en-GB" dirty="0" err="1" smtClean="0"/>
              <a:t>Ops:“Even</a:t>
            </a:r>
            <a:r>
              <a:rPr lang="en-GB" dirty="0" smtClean="0"/>
              <a:t> when the</a:t>
            </a:r>
            <a:r>
              <a:rPr lang="en-GB" baseline="0" dirty="0" smtClean="0"/>
              <a:t> rest of the organisation does let us know about the new stuff they are going to use, all it takes are a few incidents and we don’t have time to learn and test it before it goes into production”</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17</a:t>
            </a:fld>
            <a:endParaRPr lang="en-GB"/>
          </a:p>
        </p:txBody>
      </p:sp>
    </p:spTree>
    <p:extLst>
      <p:ext uri="{BB962C8B-B14F-4D97-AF65-F5344CB8AC3E}">
        <p14:creationId xmlns:p14="http://schemas.microsoft.com/office/powerpoint/2010/main" val="3969550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Metrics –</a:t>
            </a:r>
            <a:r>
              <a:rPr lang="en-GB" baseline="0" dirty="0" smtClean="0"/>
              <a:t> are they telling you what </a:t>
            </a:r>
            <a:r>
              <a:rPr lang="en-GB" baseline="0" dirty="0" smtClean="0"/>
              <a:t>the F </a:t>
            </a:r>
            <a:r>
              <a:rPr lang="en-GB" baseline="0" dirty="0" smtClean="0"/>
              <a:t>is going on ? </a:t>
            </a:r>
            <a:r>
              <a:rPr lang="en-GB" baseline="0" dirty="0" smtClean="0"/>
              <a:t>Can you see if it’s a dependency that’s failed rather than the core system?  (we thought we could and then one day we couldn’t!)</a:t>
            </a:r>
            <a:endParaRPr lang="en-GB" dirty="0" smtClean="0"/>
          </a:p>
          <a:p>
            <a:r>
              <a:rPr lang="en-GB" baseline="0" dirty="0" smtClean="0"/>
              <a:t>Are </a:t>
            </a:r>
            <a:r>
              <a:rPr lang="en-GB" baseline="0" dirty="0" smtClean="0"/>
              <a:t>the environments so sterile that your tests in </a:t>
            </a:r>
            <a:r>
              <a:rPr lang="en-GB" baseline="0" dirty="0" err="1" smtClean="0"/>
              <a:t>preprod</a:t>
            </a:r>
            <a:r>
              <a:rPr lang="en-GB" baseline="0" dirty="0" smtClean="0"/>
              <a:t> are </a:t>
            </a:r>
            <a:r>
              <a:rPr lang="en-GB" baseline="0" dirty="0" err="1" smtClean="0"/>
              <a:t>gonna</a:t>
            </a:r>
            <a:r>
              <a:rPr lang="en-GB" baseline="0" dirty="0" smtClean="0"/>
              <a:t> be truly representative of Prod so that you can troubleshoot without touching Live</a:t>
            </a:r>
            <a:r>
              <a:rPr lang="en-GB" baseline="0" dirty="0" smtClean="0"/>
              <a:t>?  Nope.  Some are… getting better.</a:t>
            </a:r>
          </a:p>
          <a:p>
            <a:r>
              <a:rPr lang="en-GB" baseline="0" dirty="0" smtClean="0"/>
              <a:t>Do you have the information that says exactly what just happened?  - actually our auditing as you’d expect, is excellent.  But getting at that info is not always so easy.</a:t>
            </a:r>
          </a:p>
          <a:p>
            <a:r>
              <a:rPr lang="en-GB" baseline="0" dirty="0" smtClean="0"/>
              <a:t>“ get the </a:t>
            </a:r>
            <a:r>
              <a:rPr lang="en-GB" baseline="0" dirty="0" err="1" smtClean="0"/>
              <a:t>sh</a:t>
            </a:r>
            <a:r>
              <a:rPr lang="en-GB" baseline="0" dirty="0" smtClean="0"/>
              <a:t>** in there for now and worry about parsing it later”</a:t>
            </a:r>
          </a:p>
        </p:txBody>
      </p:sp>
      <p:sp>
        <p:nvSpPr>
          <p:cNvPr id="4" name="Slide Number Placeholder 3"/>
          <p:cNvSpPr>
            <a:spLocks noGrp="1"/>
          </p:cNvSpPr>
          <p:nvPr>
            <p:ph type="sldNum" sz="quarter" idx="10"/>
          </p:nvPr>
        </p:nvSpPr>
        <p:spPr/>
        <p:txBody>
          <a:bodyPr/>
          <a:lstStyle/>
          <a:p>
            <a:fld id="{982B97CD-BAA3-4745-9B9B-CC7BBD682860}" type="slidenum">
              <a:rPr lang="en-GB" smtClean="0"/>
              <a:t>18</a:t>
            </a:fld>
            <a:endParaRPr lang="en-GB"/>
          </a:p>
        </p:txBody>
      </p:sp>
    </p:spTree>
    <p:extLst>
      <p:ext uri="{BB962C8B-B14F-4D97-AF65-F5344CB8AC3E}">
        <p14:creationId xmlns:p14="http://schemas.microsoft.com/office/powerpoint/2010/main" val="1439500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19</a:t>
            </a:fld>
            <a:endParaRPr lang="en-GB"/>
          </a:p>
        </p:txBody>
      </p:sp>
    </p:spTree>
    <p:extLst>
      <p:ext uri="{BB962C8B-B14F-4D97-AF65-F5344CB8AC3E}">
        <p14:creationId xmlns:p14="http://schemas.microsoft.com/office/powerpoint/2010/main" val="2154560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I’ll talk a bit about how we’ve tried to implement DevOps, we have had a lot of success… but I am going to highlight some detail; some of the key mistakes that we’ve made, bringing together stories and comments from my colleagues internally as well as some comments from Dev and Ops people in other organisations.  We are a large company that’s just been taken over by an even larger one so our challenges are scaled up with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fact is we have excellent Uptime and meet our SLAs… but we must still do better  we still have the odd sleepless night or incident.  We still have whole teams gathering to do a deployment We can’t let it lie.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a:t>
            </a:fld>
            <a:endParaRPr lang="en-GB"/>
          </a:p>
        </p:txBody>
      </p:sp>
    </p:spTree>
    <p:extLst>
      <p:ext uri="{BB962C8B-B14F-4D97-AF65-F5344CB8AC3E}">
        <p14:creationId xmlns:p14="http://schemas.microsoft.com/office/powerpoint/2010/main" val="3748515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Change in perspective.</a:t>
            </a:r>
          </a:p>
          <a:p>
            <a:r>
              <a:rPr lang="en-GB" dirty="0" smtClean="0"/>
              <a:t>Ops teams are now your customer – not the end users</a:t>
            </a:r>
          </a:p>
          <a:p>
            <a:r>
              <a:rPr lang="en-GB" dirty="0" smtClean="0"/>
              <a:t>Operability is about making software that is reliable and handles failure gracefully in production</a:t>
            </a:r>
          </a:p>
          <a:p>
            <a:r>
              <a:rPr lang="en-GB" dirty="0" smtClean="0"/>
              <a:t>So how SHOULD we be</a:t>
            </a:r>
            <a:r>
              <a:rPr lang="en-GB" baseline="0" dirty="0" smtClean="0"/>
              <a:t> doing this?</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20</a:t>
            </a:fld>
            <a:endParaRPr lang="en-GB"/>
          </a:p>
        </p:txBody>
      </p:sp>
    </p:spTree>
    <p:extLst>
      <p:ext uri="{BB962C8B-B14F-4D97-AF65-F5344CB8AC3E}">
        <p14:creationId xmlns:p14="http://schemas.microsoft.com/office/powerpoint/2010/main" val="3769636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Started to map out what Operability </a:t>
            </a:r>
            <a:r>
              <a:rPr lang="en-GB" dirty="0" smtClean="0"/>
              <a:t>is, what it SHOULD BE </a:t>
            </a:r>
            <a:r>
              <a:rPr lang="en-GB" dirty="0" smtClean="0"/>
              <a:t>from a ton of different</a:t>
            </a:r>
            <a:r>
              <a:rPr lang="en-GB" baseline="0" dirty="0" smtClean="0"/>
              <a:t> </a:t>
            </a:r>
            <a:r>
              <a:rPr lang="en-GB" baseline="0" dirty="0" smtClean="0"/>
              <a:t>sources including our own internal documentation. </a:t>
            </a:r>
          </a:p>
          <a:p>
            <a:r>
              <a:rPr lang="en-GB" baseline="0" dirty="0" smtClean="0"/>
              <a:t>Not only should we be thinking about all these matters – we need to actually be able to test for them/prove them early, as close to walking skeleton stage as </a:t>
            </a:r>
            <a:r>
              <a:rPr lang="en-GB" baseline="0" dirty="0" err="1" smtClean="0"/>
              <a:t>poss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21</a:t>
            </a:fld>
            <a:endParaRPr lang="en-GB"/>
          </a:p>
        </p:txBody>
      </p:sp>
    </p:spTree>
    <p:extLst>
      <p:ext uri="{BB962C8B-B14F-4D97-AF65-F5344CB8AC3E}">
        <p14:creationId xmlns:p14="http://schemas.microsoft.com/office/powerpoint/2010/main" val="3629921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GB" sz="1200" b="0" i="0" kern="1200" dirty="0" smtClean="0">
                <a:solidFill>
                  <a:schemeClr val="tx1"/>
                </a:solidFill>
                <a:effectLst/>
                <a:latin typeface="+mn-lt"/>
                <a:ea typeface="+mn-ea"/>
                <a:cs typeface="+mn-cs"/>
              </a:rPr>
              <a:t>· </a:t>
            </a:r>
            <a:r>
              <a:rPr lang="en-GB" sz="1200" b="1" i="0" kern="1200" dirty="0" smtClean="0">
                <a:solidFill>
                  <a:schemeClr val="tx1"/>
                </a:solidFill>
                <a:effectLst/>
                <a:latin typeface="+mn-lt"/>
                <a:ea typeface="+mn-ea"/>
                <a:cs typeface="+mn-cs"/>
              </a:rPr>
              <a:t>Recovery Time Objective (RTO)</a:t>
            </a:r>
            <a:endParaRPr lang="en-GB" sz="1200" b="0" i="0" kern="1200" dirty="0" smtClean="0">
              <a:solidFill>
                <a:schemeClr val="tx1"/>
              </a:solidFill>
              <a:effectLst/>
              <a:latin typeface="+mn-lt"/>
              <a:ea typeface="+mn-ea"/>
              <a:cs typeface="+mn-cs"/>
            </a:endParaRPr>
          </a:p>
          <a:p>
            <a:pPr fontAlgn="t"/>
            <a:r>
              <a:rPr lang="en-GB" sz="1200" b="0" i="0" kern="1200" dirty="0" smtClean="0">
                <a:solidFill>
                  <a:schemeClr val="tx1"/>
                </a:solidFill>
                <a:effectLst/>
                <a:latin typeface="+mn-lt"/>
                <a:ea typeface="+mn-ea"/>
                <a:cs typeface="+mn-cs"/>
              </a:rPr>
              <a:t>· </a:t>
            </a:r>
            <a:r>
              <a:rPr lang="en-GB" sz="1200" b="1" i="0" kern="1200" dirty="0" smtClean="0">
                <a:solidFill>
                  <a:schemeClr val="tx1"/>
                </a:solidFill>
                <a:effectLst/>
                <a:latin typeface="+mn-lt"/>
                <a:ea typeface="+mn-ea"/>
                <a:cs typeface="+mn-cs"/>
              </a:rPr>
              <a:t>Recovery Point Objective (RPO)</a:t>
            </a:r>
            <a:endParaRPr lang="en-GB" sz="1200" b="0" i="0" kern="1200" dirty="0" smtClean="0">
              <a:solidFill>
                <a:schemeClr val="tx1"/>
              </a:solidFill>
              <a:effectLst/>
              <a:latin typeface="+mn-lt"/>
              <a:ea typeface="+mn-ea"/>
              <a:cs typeface="+mn-cs"/>
            </a:endParaRPr>
          </a:p>
          <a:p>
            <a:pPr fontAlgn="t"/>
            <a:r>
              <a:rPr lang="en-GB" sz="1200" b="0" i="0" kern="1200" dirty="0" smtClean="0">
                <a:solidFill>
                  <a:schemeClr val="tx1"/>
                </a:solidFill>
                <a:effectLst/>
                <a:latin typeface="+mn-lt"/>
                <a:ea typeface="+mn-ea"/>
                <a:cs typeface="+mn-cs"/>
              </a:rPr>
              <a:t>· </a:t>
            </a:r>
            <a:r>
              <a:rPr lang="en-GB" sz="1200" b="1" i="0" kern="1200" dirty="0" smtClean="0">
                <a:solidFill>
                  <a:schemeClr val="tx1"/>
                </a:solidFill>
                <a:effectLst/>
                <a:latin typeface="+mn-lt"/>
                <a:ea typeface="+mn-ea"/>
                <a:cs typeface="+mn-cs"/>
              </a:rPr>
              <a:t>Minimum Recovery Operating Level (MROL)</a:t>
            </a:r>
            <a:endParaRPr lang="en-GB" sz="1200" b="0" i="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22</a:t>
            </a:fld>
            <a:endParaRPr lang="en-GB"/>
          </a:p>
        </p:txBody>
      </p:sp>
    </p:spTree>
    <p:extLst>
      <p:ext uri="{BB962C8B-B14F-4D97-AF65-F5344CB8AC3E}">
        <p14:creationId xmlns:p14="http://schemas.microsoft.com/office/powerpoint/2010/main" val="3625420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Create and deploy a ‘walking skeleton’ version of your product immediately to prove </a:t>
            </a:r>
            <a:r>
              <a:rPr lang="en-GB" dirty="0" err="1" smtClean="0"/>
              <a:t>deployability</a:t>
            </a:r>
            <a:endParaRPr lang="en-GB" dirty="0" smtClean="0"/>
          </a:p>
          <a:p>
            <a:r>
              <a:rPr lang="en-GB" dirty="0" smtClean="0"/>
              <a:t>Reliable – works, proved</a:t>
            </a:r>
          </a:p>
          <a:p>
            <a:r>
              <a:rPr lang="en-GB" dirty="0" smtClean="0"/>
              <a:t>Repeatable – you can do exactly the same</a:t>
            </a:r>
            <a:r>
              <a:rPr lang="en-GB" baseline="0" dirty="0" smtClean="0"/>
              <a:t> deployment again.  Reproducible – you get exactly the same results when you repeat</a:t>
            </a:r>
          </a:p>
          <a:p>
            <a:r>
              <a:rPr lang="en-GB" baseline="0" dirty="0" smtClean="0"/>
              <a:t>Rapid – self explanatory. In our world we also include FREQUENT in there.  Roll-back or Roll forward – what are you going to do when it inevitably fails </a:t>
            </a:r>
            <a:endParaRPr lang="en-GB" dirty="0" smtClean="0"/>
          </a:p>
          <a:p>
            <a:endParaRPr lang="en-GB" dirty="0" smtClean="0"/>
          </a:p>
          <a:p>
            <a:r>
              <a:rPr lang="en-GB" dirty="0" smtClean="0"/>
              <a:t>Simple, well understood steps –</a:t>
            </a:r>
            <a:r>
              <a:rPr lang="en-GB" baseline="0" dirty="0" smtClean="0"/>
              <a:t> know all the applications, services, prerequisites.  Deployment pipelines make sense – databases probably deployed separately</a:t>
            </a:r>
            <a:endParaRPr lang="en-GB" dirty="0" smtClean="0"/>
          </a:p>
          <a:p>
            <a:r>
              <a:rPr lang="en-GB" dirty="0" smtClean="0"/>
              <a:t>Obfuscated variables</a:t>
            </a:r>
          </a:p>
          <a:p>
            <a:r>
              <a:rPr lang="en-GB" dirty="0" smtClean="0"/>
              <a:t>Known variables</a:t>
            </a:r>
          </a:p>
          <a:p>
            <a:r>
              <a:rPr lang="en-GB" dirty="0" smtClean="0"/>
              <a:t>Minimum difference in deployment to each environment</a:t>
            </a:r>
          </a:p>
          <a:p>
            <a:r>
              <a:rPr lang="en-GB" dirty="0" smtClean="0"/>
              <a:t>Automatic</a:t>
            </a:r>
            <a:r>
              <a:rPr lang="en-GB" baseline="0" dirty="0" smtClean="0"/>
              <a:t> communication steps</a:t>
            </a:r>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23</a:t>
            </a:fld>
            <a:endParaRPr lang="en-GB"/>
          </a:p>
        </p:txBody>
      </p:sp>
    </p:spTree>
    <p:extLst>
      <p:ext uri="{BB962C8B-B14F-4D97-AF65-F5344CB8AC3E}">
        <p14:creationId xmlns:p14="http://schemas.microsoft.com/office/powerpoint/2010/main" val="2511665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main</a:t>
            </a:r>
            <a:r>
              <a:rPr lang="en-GB" baseline="0" dirty="0" smtClean="0"/>
              <a:t> thing about this list is that all the logs and data should be shipped and stored to an appropriate location, be useful, necessary and AUTOMATIC</a:t>
            </a:r>
          </a:p>
          <a:p>
            <a:r>
              <a:rPr lang="en-GB" baseline="0" dirty="0" smtClean="0"/>
              <a:t>Of course Memory usage should not build up over time as well – it’s been a long time since I’ve seen an application misbehaving in this way but we could get complacent.</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24</a:t>
            </a:fld>
            <a:endParaRPr lang="en-GB"/>
          </a:p>
        </p:txBody>
      </p:sp>
    </p:spTree>
    <p:extLst>
      <p:ext uri="{BB962C8B-B14F-4D97-AF65-F5344CB8AC3E}">
        <p14:creationId xmlns:p14="http://schemas.microsoft.com/office/powerpoint/2010/main" val="396924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Gatekeeping</a:t>
            </a:r>
            <a:r>
              <a:rPr lang="en-GB" baseline="0" dirty="0" smtClean="0"/>
              <a:t> – we are overseen by ICO, PCI DSS, FCA and of course GDPR.  So we have extra security and control considerations including for example that anyone who writes the code is not allowed to deploy the code to upper environments – so that’s </a:t>
            </a:r>
            <a:r>
              <a:rPr lang="en-GB" baseline="0" dirty="0" err="1" smtClean="0"/>
              <a:t>PreProd</a:t>
            </a:r>
            <a:r>
              <a:rPr lang="en-GB" baseline="0" dirty="0" smtClean="0"/>
              <a:t>, Prod, CT, Prod2/DR</a:t>
            </a:r>
          </a:p>
          <a:p>
            <a:r>
              <a:rPr lang="en-GB" baseline="0" dirty="0" smtClean="0"/>
              <a:t>Scanning of code and packages we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Are the environments trustworthy/’sterile’/known</a:t>
            </a:r>
          </a:p>
          <a:p>
            <a:endParaRPr lang="en-GB" baseline="0" dirty="0" smtClean="0"/>
          </a:p>
          <a:p>
            <a:r>
              <a:rPr lang="en-GB" sz="1200" b="0" i="0" kern="1200" dirty="0" smtClean="0">
                <a:solidFill>
                  <a:schemeClr val="tx1"/>
                </a:solidFill>
                <a:effectLst/>
                <a:latin typeface="+mn-lt"/>
                <a:ea typeface="+mn-ea"/>
                <a:cs typeface="+mn-cs"/>
              </a:rPr>
              <a:t>ICO : Responsible for regulating the use and storage of personal information, and for overseeing the implementation of the Freedom of Information (FOI) Act</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PCI Security Standards Council  : a global open body formed to develop, enhance, disseminate and assist with the understanding of security standards for payment account security. Originally founded by American Express, Discover Financial Services, JCB International, MasterCard, and Visa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FCA – replaced</a:t>
            </a:r>
            <a:r>
              <a:rPr lang="en-GB" sz="1200" b="0" i="0" kern="1200" baseline="0" dirty="0" smtClean="0">
                <a:solidFill>
                  <a:schemeClr val="tx1"/>
                </a:solidFill>
                <a:effectLst/>
                <a:latin typeface="+mn-lt"/>
                <a:ea typeface="+mn-ea"/>
                <a:cs typeface="+mn-cs"/>
              </a:rPr>
              <a:t> the FSA in 2013 following a review of the collapse of the financial markets some years earlier. Has wide ranging powers to regulate conduct related to the marketing of financial products. Aims  to put the consumer’s needs at the centre of everything</a:t>
            </a:r>
            <a:endParaRPr lang="en-GB" dirty="0" smtClean="0"/>
          </a:p>
          <a:p>
            <a:endParaRPr lang="en-GB" dirty="0" smtClean="0"/>
          </a:p>
          <a:p>
            <a:r>
              <a:rPr lang="en-GB" dirty="0" smtClean="0"/>
              <a:t>Europe - GDPR</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25</a:t>
            </a:fld>
            <a:endParaRPr lang="en-GB"/>
          </a:p>
        </p:txBody>
      </p:sp>
    </p:spTree>
    <p:extLst>
      <p:ext uri="{BB962C8B-B14F-4D97-AF65-F5344CB8AC3E}">
        <p14:creationId xmlns:p14="http://schemas.microsoft.com/office/powerpoint/2010/main" val="3682701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Are the logs in a form that can be shredded and out</a:t>
            </a:r>
            <a:r>
              <a:rPr lang="en-GB" baseline="0" dirty="0" smtClean="0"/>
              <a:t>put meaningfully within our ELK stack</a:t>
            </a:r>
          </a:p>
          <a:p>
            <a:r>
              <a:rPr lang="en-GB" baseline="0" dirty="0" smtClean="0"/>
              <a:t>Ae we grabbing the right info from the environments – we have more agents now with the newest Elastic offering so the dev and teams need to understand these and make the most of them</a:t>
            </a:r>
          </a:p>
          <a:p>
            <a:r>
              <a:rPr lang="en-GB" baseline="0" dirty="0" smtClean="0"/>
              <a:t>Need to understand how to configure the beats agents - but.. Share best practice across the dev teams so that the ops teams aren’t looking at very different info for each product</a:t>
            </a:r>
          </a:p>
          <a:p>
            <a:r>
              <a:rPr lang="en-GB" baseline="0" dirty="0" smtClean="0"/>
              <a:t>Is the test data comparable to live data – how can it be brought closer so that we can see exactly what changes might come thro with the next version</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26</a:t>
            </a:fld>
            <a:endParaRPr lang="en-GB"/>
          </a:p>
        </p:txBody>
      </p:sp>
    </p:spTree>
    <p:extLst>
      <p:ext uri="{BB962C8B-B14F-4D97-AF65-F5344CB8AC3E}">
        <p14:creationId xmlns:p14="http://schemas.microsoft.com/office/powerpoint/2010/main" val="847223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Can you see what settings are deployed</a:t>
            </a:r>
          </a:p>
          <a:p>
            <a:r>
              <a:rPr lang="en-GB" dirty="0" smtClean="0"/>
              <a:t>Is last known good </a:t>
            </a:r>
            <a:r>
              <a:rPr lang="en-GB" dirty="0" err="1" smtClean="0"/>
              <a:t>config</a:t>
            </a:r>
            <a:r>
              <a:rPr lang="en-GB" dirty="0" smtClean="0"/>
              <a:t> recorded</a:t>
            </a:r>
            <a:r>
              <a:rPr lang="en-GB" baseline="0" dirty="0" smtClean="0"/>
              <a:t> and ready to be reapplied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Can you see and change settings </a:t>
            </a:r>
            <a:r>
              <a:rPr lang="en-GB" baseline="0" dirty="0" smtClean="0"/>
              <a:t>(without redeploying)</a:t>
            </a:r>
            <a:r>
              <a:rPr lang="en-GB" baseline="0" dirty="0" smtClean="0"/>
              <a:t> via API?</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27</a:t>
            </a:fld>
            <a:endParaRPr lang="en-GB"/>
          </a:p>
        </p:txBody>
      </p:sp>
    </p:spTree>
    <p:extLst>
      <p:ext uri="{BB962C8B-B14F-4D97-AF65-F5344CB8AC3E}">
        <p14:creationId xmlns:p14="http://schemas.microsoft.com/office/powerpoint/2010/main" val="4030913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Insert credits here particularly Continuous Delivery, DevOps Handbook, Phoenix Project and Software Operability Manuel</a:t>
            </a:r>
            <a:r>
              <a:rPr lang="en-GB" baseline="0" dirty="0" smtClean="0"/>
              <a:t> </a:t>
            </a:r>
            <a:r>
              <a:rPr lang="en-GB" baseline="0" dirty="0" err="1" smtClean="0"/>
              <a:t>Pais</a:t>
            </a:r>
            <a:r>
              <a:rPr lang="en-GB" baseline="0" dirty="0" smtClean="0"/>
              <a:t> and </a:t>
            </a:r>
            <a:r>
              <a:rPr lang="en-GB" baseline="0" dirty="0" smtClean="0"/>
              <a:t>Skelton Thatcher</a:t>
            </a:r>
          </a:p>
          <a:p>
            <a:r>
              <a:rPr lang="en-GB" baseline="0" dirty="0" smtClean="0"/>
              <a:t>I am just touching on the edges of this subject – there is so much more out there.  Just saw this morning there’s a new publication from Skelton Thatcher about Software </a:t>
            </a:r>
            <a:r>
              <a:rPr lang="en-GB" baseline="0" dirty="0" err="1" smtClean="0"/>
              <a:t>Releasability</a:t>
            </a:r>
            <a:endParaRPr lang="en-GB" baseline="0" dirty="0" smtClean="0"/>
          </a:p>
          <a:p>
            <a:r>
              <a:rPr lang="en-GB" baseline="0" dirty="0" smtClean="0"/>
              <a:t>There are so many excellent blogs and articles</a:t>
            </a:r>
          </a:p>
          <a:p>
            <a:endParaRPr lang="en-GB" baseline="0" dirty="0" smtClean="0"/>
          </a:p>
          <a:p>
            <a:r>
              <a:rPr lang="en-GB" dirty="0" smtClean="0"/>
              <a:t>https://medium.com/devopslinks/painless-software-quality-code-defensively-fail-early-test-continuously-69325923fbb6</a:t>
            </a:r>
          </a:p>
          <a:p>
            <a:r>
              <a:rPr lang="en-GB" dirty="0" smtClean="0"/>
              <a:t>https://pdfs.semanticscholar.org/4e57/2a1a4ff43b5666552cb70f4e4062f597bb05.pdf</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28</a:t>
            </a:fld>
            <a:endParaRPr lang="en-GB"/>
          </a:p>
        </p:txBody>
      </p:sp>
    </p:spTree>
    <p:extLst>
      <p:ext uri="{BB962C8B-B14F-4D97-AF65-F5344CB8AC3E}">
        <p14:creationId xmlns:p14="http://schemas.microsoft.com/office/powerpoint/2010/main" val="2258020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6BF5979B-F2D9-49C5-A2AA-7F2A517E4492}" type="slidenum">
              <a:rPr lang="en-GB" smtClean="0"/>
              <a:t>29</a:t>
            </a:fld>
            <a:endParaRPr lang="en-GB"/>
          </a:p>
        </p:txBody>
      </p:sp>
    </p:spTree>
    <p:extLst>
      <p:ext uri="{BB962C8B-B14F-4D97-AF65-F5344CB8AC3E}">
        <p14:creationId xmlns:p14="http://schemas.microsoft.com/office/powerpoint/2010/main" val="374183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Started off with the classic problem… Dev wanted</a:t>
            </a:r>
            <a:r>
              <a:rPr lang="en-GB" baseline="0" dirty="0" smtClean="0"/>
              <a:t> change, Ops wanted stability.  Locked in a battle where not only their team practices were at odds but their goals, the way they were told to behave by their management was also in conflict.</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3</a:t>
            </a:fld>
            <a:endParaRPr lang="en-GB"/>
          </a:p>
        </p:txBody>
      </p:sp>
    </p:spTree>
    <p:extLst>
      <p:ext uri="{BB962C8B-B14F-4D97-AF65-F5344CB8AC3E}">
        <p14:creationId xmlns:p14="http://schemas.microsoft.com/office/powerpoint/2010/main" val="3337899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knew where we wanted</a:t>
            </a:r>
            <a:r>
              <a:rPr lang="en-GB" baseline="0" dirty="0" smtClean="0"/>
              <a:t> to be… </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4</a:t>
            </a:fld>
            <a:endParaRPr lang="en-GB"/>
          </a:p>
        </p:txBody>
      </p:sp>
    </p:spTree>
    <p:extLst>
      <p:ext uri="{BB962C8B-B14F-4D97-AF65-F5344CB8AC3E}">
        <p14:creationId xmlns:p14="http://schemas.microsoft.com/office/powerpoint/2010/main" val="2203203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5</a:t>
            </a:fld>
            <a:endParaRPr lang="en-GB"/>
          </a:p>
        </p:txBody>
      </p:sp>
    </p:spTree>
    <p:extLst>
      <p:ext uri="{BB962C8B-B14F-4D97-AF65-F5344CB8AC3E}">
        <p14:creationId xmlns:p14="http://schemas.microsoft.com/office/powerpoint/2010/main" val="962260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Originally I drew all these walls the same size but the more I talked to Ops,</a:t>
            </a:r>
            <a:r>
              <a:rPr lang="en-GB" baseline="0" dirty="0" smtClean="0"/>
              <a:t> within our own organisation and outside… I realised that the wall between Ops and the rest of the org is very significant</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6</a:t>
            </a:fld>
            <a:endParaRPr lang="en-GB"/>
          </a:p>
        </p:txBody>
      </p:sp>
    </p:spTree>
    <p:extLst>
      <p:ext uri="{BB962C8B-B14F-4D97-AF65-F5344CB8AC3E}">
        <p14:creationId xmlns:p14="http://schemas.microsoft.com/office/powerpoint/2010/main" val="3245285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Take this back down to the CALMS</a:t>
            </a:r>
            <a:r>
              <a:rPr lang="en-GB" baseline="0" dirty="0" smtClean="0"/>
              <a:t>  model and it’s easy to see where we are failing our ops teams.</a:t>
            </a:r>
            <a:endParaRPr lang="en-GB" dirty="0" smtClean="0"/>
          </a:p>
          <a:p>
            <a:r>
              <a:rPr lang="en-GB" dirty="0" smtClean="0"/>
              <a:t>Enabling </a:t>
            </a:r>
            <a:r>
              <a:rPr lang="en-GB" dirty="0" smtClean="0"/>
              <a:t>people to do awesome stuff</a:t>
            </a:r>
            <a:r>
              <a:rPr lang="en-GB" dirty="0" smtClean="0"/>
              <a:t>! Allowing</a:t>
            </a:r>
            <a:r>
              <a:rPr lang="en-GB" baseline="0" dirty="0" smtClean="0"/>
              <a:t> innovation rather than inflicting things on the engineers</a:t>
            </a:r>
          </a:p>
          <a:p>
            <a:r>
              <a:rPr lang="en-GB" baseline="0" dirty="0" smtClean="0"/>
              <a:t>Providing a framework ; a common language – security standards and </a:t>
            </a:r>
            <a:r>
              <a:rPr lang="en-GB" baseline="0" dirty="0" err="1" smtClean="0"/>
              <a:t>onboarding</a:t>
            </a:r>
            <a:r>
              <a:rPr lang="en-GB" baseline="0" dirty="0" smtClean="0"/>
              <a:t> mechanism.  Over which collaboration and innovation can occur</a:t>
            </a:r>
          </a:p>
          <a:p>
            <a:endParaRPr lang="en-GB" baseline="0" dirty="0" smtClean="0"/>
          </a:p>
          <a:p>
            <a:r>
              <a:rPr lang="en-GB" baseline="0" dirty="0" smtClean="0"/>
              <a:t>We’re great at doing this within Dev + deployment but not Ops – Ops are more and more in Kaunas so massive physical barrier though not in general a cultural one – challenge to involve them more at the inception of any dev work</a:t>
            </a:r>
          </a:p>
          <a:p>
            <a:r>
              <a:rPr lang="en-GB" sz="1200" b="0" i="1" u="none" strike="noStrike" kern="1200" baseline="0" dirty="0" smtClean="0">
                <a:solidFill>
                  <a:schemeClr val="tx1"/>
                </a:solidFill>
                <a:latin typeface="+mn-lt"/>
                <a:ea typeface="+mn-ea"/>
                <a:cs typeface="+mn-cs"/>
              </a:rPr>
              <a:t>“ The organizational culture leads to what gets delivered.” – Gene Kim</a:t>
            </a:r>
            <a:endParaRPr lang="en-GB" baseline="0" dirty="0" smtClean="0"/>
          </a:p>
          <a:p>
            <a:r>
              <a:rPr lang="en-GB" baseline="0" dirty="0" smtClean="0"/>
              <a:t>We rarely meet with Ops, involve them in planning or socialise with them</a:t>
            </a:r>
          </a:p>
          <a:p>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7</a:t>
            </a:fld>
            <a:endParaRPr lang="en-GB"/>
          </a:p>
        </p:txBody>
      </p:sp>
    </p:spTree>
    <p:extLst>
      <p:ext uri="{BB962C8B-B14F-4D97-AF65-F5344CB8AC3E}">
        <p14:creationId xmlns:p14="http://schemas.microsoft.com/office/powerpoint/2010/main" val="1517956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Automation is probably the thing we’re best at.  We have the tools, we are comfortable with our tooling; we may even have</a:t>
            </a:r>
            <a:r>
              <a:rPr lang="en-GB" baseline="0" dirty="0" smtClean="0"/>
              <a:t> written standards and guides around them! We optimise flow from idea to value</a:t>
            </a:r>
          </a:p>
          <a:p>
            <a:r>
              <a:rPr lang="en-GB" baseline="0" dirty="0" smtClean="0"/>
              <a:t>So then</a:t>
            </a:r>
            <a:r>
              <a:rPr lang="en-GB" dirty="0" smtClean="0"/>
              <a:t> </a:t>
            </a:r>
            <a:r>
              <a:rPr lang="en-GB" dirty="0" smtClean="0"/>
              <a:t>you get a Pink fluffy unicorn</a:t>
            </a:r>
            <a:r>
              <a:rPr lang="en-GB" baseline="0" dirty="0" smtClean="0"/>
              <a:t> to just magically take you components into production!!  </a:t>
            </a:r>
            <a:br>
              <a:rPr lang="en-GB" baseline="0" dirty="0" smtClean="0"/>
            </a:br>
            <a:r>
              <a:rPr lang="en-GB" baseline="0" dirty="0" smtClean="0"/>
              <a:t>automate </a:t>
            </a:r>
            <a:r>
              <a:rPr lang="en-GB" baseline="0" dirty="0" smtClean="0"/>
              <a:t>the repetitive and the boring stuff so human beings can concentrate on AWESOME </a:t>
            </a:r>
            <a:r>
              <a:rPr lang="en-GB" baseline="0" dirty="0" smtClean="0"/>
              <a:t>stuff</a:t>
            </a:r>
          </a:p>
          <a:p>
            <a:r>
              <a:rPr lang="en-GB" baseline="0" dirty="0" smtClean="0"/>
              <a:t>So we’re in a place where people from the Dev side are, with the right gatekeeping, checks, balances, security </a:t>
            </a:r>
            <a:r>
              <a:rPr lang="en-GB" baseline="0" dirty="0" err="1" smtClean="0"/>
              <a:t>etc</a:t>
            </a:r>
            <a:r>
              <a:rPr lang="en-GB" baseline="0" dirty="0" smtClean="0"/>
              <a:t> pushing to production</a:t>
            </a:r>
          </a:p>
          <a:p>
            <a:r>
              <a:rPr lang="en-GB" baseline="0" dirty="0" smtClean="0"/>
              <a:t>But what’s happening once we are IN production</a:t>
            </a:r>
            <a:endParaRPr lang="en-GB" dirty="0"/>
          </a:p>
        </p:txBody>
      </p:sp>
      <p:sp>
        <p:nvSpPr>
          <p:cNvPr id="4" name="Slide Number Placeholder 3"/>
          <p:cNvSpPr>
            <a:spLocks noGrp="1"/>
          </p:cNvSpPr>
          <p:nvPr>
            <p:ph type="sldNum" sz="quarter" idx="10"/>
          </p:nvPr>
        </p:nvSpPr>
        <p:spPr/>
        <p:txBody>
          <a:bodyPr/>
          <a:lstStyle/>
          <a:p>
            <a:fld id="{6BF5979B-F2D9-49C5-A2AA-7F2A517E4492}" type="slidenum">
              <a:rPr lang="en-GB" smtClean="0"/>
              <a:t>8</a:t>
            </a:fld>
            <a:endParaRPr lang="en-GB"/>
          </a:p>
        </p:txBody>
      </p:sp>
    </p:spTree>
    <p:extLst>
      <p:ext uri="{BB962C8B-B14F-4D97-AF65-F5344CB8AC3E}">
        <p14:creationId xmlns:p14="http://schemas.microsoft.com/office/powerpoint/2010/main" val="3400357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Create the awesomeness</a:t>
            </a:r>
            <a:r>
              <a:rPr lang="en-GB" baseline="0" dirty="0" smtClean="0"/>
              <a:t> in small batches and get them submitted and tested fast!</a:t>
            </a:r>
          </a:p>
          <a:p>
            <a:r>
              <a:rPr lang="en-GB" baseline="0" dirty="0" smtClean="0"/>
              <a:t>Map out and understand the whole value stream from the awesome idea to where the awesomeness can be enjoyed by the end </a:t>
            </a:r>
            <a:r>
              <a:rPr lang="en-GB" baseline="0" dirty="0" smtClean="0"/>
              <a:t>users</a:t>
            </a:r>
          </a:p>
          <a:p>
            <a:r>
              <a:rPr lang="en-GB" baseline="0" dirty="0" smtClean="0"/>
              <a:t>But yes once it’s available we don’t hear any more about it until there’s a issue</a:t>
            </a:r>
            <a:endParaRPr lang="en-GB" dirty="0"/>
          </a:p>
        </p:txBody>
      </p:sp>
      <p:sp>
        <p:nvSpPr>
          <p:cNvPr id="4" name="Slide Number Placeholder 3"/>
          <p:cNvSpPr>
            <a:spLocks noGrp="1"/>
          </p:cNvSpPr>
          <p:nvPr>
            <p:ph type="sldNum" sz="quarter" idx="10"/>
          </p:nvPr>
        </p:nvSpPr>
        <p:spPr/>
        <p:txBody>
          <a:bodyPr/>
          <a:lstStyle/>
          <a:p>
            <a:fld id="{982B97CD-BAA3-4745-9B9B-CC7BBD682860}" type="slidenum">
              <a:rPr lang="en-GB" smtClean="0"/>
              <a:t>9</a:t>
            </a:fld>
            <a:endParaRPr lang="en-GB"/>
          </a:p>
        </p:txBody>
      </p:sp>
    </p:spTree>
    <p:extLst>
      <p:ext uri="{BB962C8B-B14F-4D97-AF65-F5344CB8AC3E}">
        <p14:creationId xmlns:p14="http://schemas.microsoft.com/office/powerpoint/2010/main" val="253450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09ECDF2-1695-430F-9F5A-CD359B93712D}"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770710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09ECDF2-1695-430F-9F5A-CD359B93712D}"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1827951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09ECDF2-1695-430F-9F5A-CD359B93712D}"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2733137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09ECDF2-1695-430F-9F5A-CD359B93712D}"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779894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9ECDF2-1695-430F-9F5A-CD359B93712D}"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172166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09ECDF2-1695-430F-9F5A-CD359B93712D}" type="datetimeFigureOut">
              <a:rPr lang="en-GB" smtClean="0"/>
              <a:t>14/03/2019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290716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09ECDF2-1695-430F-9F5A-CD359B93712D}" type="datetimeFigureOut">
              <a:rPr lang="en-GB" smtClean="0"/>
              <a:t>14/03/2019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408610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09ECDF2-1695-430F-9F5A-CD359B93712D}" type="datetimeFigureOut">
              <a:rPr lang="en-GB" smtClean="0"/>
              <a:t>14/03/2019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330362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9ECDF2-1695-430F-9F5A-CD359B93712D}" type="datetimeFigureOut">
              <a:rPr lang="en-GB" smtClean="0"/>
              <a:t>14/03/2019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2116596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9ECDF2-1695-430F-9F5A-CD359B93712D}" type="datetimeFigureOut">
              <a:rPr lang="en-GB" smtClean="0"/>
              <a:t>14/03/2019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3834736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9ECDF2-1695-430F-9F5A-CD359B93712D}" type="datetimeFigureOut">
              <a:rPr lang="en-GB" smtClean="0"/>
              <a:t>14/03/2019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CA61AB-4D64-4290-9956-8A0E9593EC6C}" type="slidenum">
              <a:rPr lang="en-GB" smtClean="0"/>
              <a:t>‹#›</a:t>
            </a:fld>
            <a:endParaRPr lang="en-GB"/>
          </a:p>
        </p:txBody>
      </p:sp>
    </p:spTree>
    <p:extLst>
      <p:ext uri="{BB962C8B-B14F-4D97-AF65-F5344CB8AC3E}">
        <p14:creationId xmlns:p14="http://schemas.microsoft.com/office/powerpoint/2010/main" val="97129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9ECDF2-1695-430F-9F5A-CD359B93712D}" type="datetimeFigureOut">
              <a:rPr lang="en-GB" smtClean="0"/>
              <a:t>14/03/2019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CA61AB-4D64-4290-9956-8A0E9593EC6C}" type="slidenum">
              <a:rPr lang="en-GB" smtClean="0"/>
              <a:t>‹#›</a:t>
            </a:fld>
            <a:endParaRPr lang="en-GB"/>
          </a:p>
        </p:txBody>
      </p:sp>
    </p:spTree>
    <p:extLst>
      <p:ext uri="{BB962C8B-B14F-4D97-AF65-F5344CB8AC3E}">
        <p14:creationId xmlns:p14="http://schemas.microsoft.com/office/powerpoint/2010/main" val="3207896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947" y="-481463"/>
            <a:ext cx="10206901" cy="6781533"/>
          </a:xfrm>
          <a:prstGeom prst="rect">
            <a:avLst/>
          </a:prstGeom>
          <a:ln>
            <a:noFill/>
          </a:ln>
          <a:effectLst>
            <a:softEdge rad="112500"/>
          </a:effectLst>
        </p:spPr>
      </p:pic>
      <p:sp>
        <p:nvSpPr>
          <p:cNvPr id="6" name="Rectangle 5"/>
          <p:cNvSpPr/>
          <p:nvPr/>
        </p:nvSpPr>
        <p:spPr>
          <a:xfrm>
            <a:off x="-445477" y="-422031"/>
            <a:ext cx="13036062" cy="7690339"/>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755599" y="475436"/>
            <a:ext cx="6289479" cy="1323439"/>
          </a:xfrm>
          <a:prstGeom prst="rect">
            <a:avLst/>
          </a:prstGeom>
          <a:noFill/>
        </p:spPr>
        <p:txBody>
          <a:bodyPr wrap="none" rtlCol="0">
            <a:spAutoFit/>
          </a:bodyPr>
          <a:lstStyle/>
          <a:p>
            <a:r>
              <a:rPr lang="en-GB" sz="8000" dirty="0" err="1" smtClean="0">
                <a:effectLst>
                  <a:glow rad="127000">
                    <a:schemeClr val="bg1">
                      <a:alpha val="40000"/>
                    </a:schemeClr>
                  </a:glow>
                </a:effectLst>
                <a:latin typeface="+mj-lt"/>
              </a:rPr>
              <a:t>DevOperability</a:t>
            </a:r>
            <a:endParaRPr lang="en-GB" sz="8000" dirty="0">
              <a:effectLst>
                <a:glow rad="127000">
                  <a:schemeClr val="bg1">
                    <a:alpha val="40000"/>
                  </a:schemeClr>
                </a:glow>
              </a:effectLst>
              <a:latin typeface="+mj-lt"/>
            </a:endParaRPr>
          </a:p>
        </p:txBody>
      </p:sp>
      <p:sp>
        <p:nvSpPr>
          <p:cNvPr id="5" name="TextBox 4"/>
          <p:cNvSpPr txBox="1"/>
          <p:nvPr/>
        </p:nvSpPr>
        <p:spPr>
          <a:xfrm>
            <a:off x="1442374" y="2267461"/>
            <a:ext cx="7198637" cy="3108543"/>
          </a:xfrm>
          <a:prstGeom prst="rect">
            <a:avLst/>
          </a:prstGeom>
          <a:noFill/>
        </p:spPr>
        <p:txBody>
          <a:bodyPr wrap="none" rtlCol="0">
            <a:spAutoFit/>
          </a:bodyPr>
          <a:lstStyle/>
          <a:p>
            <a:r>
              <a:rPr lang="en-GB" sz="2800" dirty="0" smtClean="0">
                <a:effectLst>
                  <a:glow rad="127000">
                    <a:schemeClr val="bg1">
                      <a:alpha val="40000"/>
                    </a:schemeClr>
                  </a:glow>
                </a:effectLst>
              </a:rPr>
              <a:t>Alex Moore</a:t>
            </a:r>
          </a:p>
          <a:p>
            <a:r>
              <a:rPr lang="en-GB" sz="2800" dirty="0" smtClean="0">
                <a:effectLst>
                  <a:glow rad="127000">
                    <a:schemeClr val="bg1">
                      <a:alpha val="40000"/>
                    </a:schemeClr>
                  </a:glow>
                </a:effectLst>
              </a:rPr>
              <a:t>System Build Engineer</a:t>
            </a:r>
          </a:p>
          <a:p>
            <a:r>
              <a:rPr lang="en-GB" sz="2800" dirty="0" err="1" smtClean="0">
                <a:effectLst>
                  <a:glow rad="127000">
                    <a:schemeClr val="bg1">
                      <a:alpha val="40000"/>
                    </a:schemeClr>
                  </a:glow>
                </a:effectLst>
              </a:rPr>
              <a:t>Transunion</a:t>
            </a:r>
            <a:r>
              <a:rPr lang="en-GB" sz="2800" dirty="0" smtClean="0">
                <a:effectLst>
                  <a:glow rad="127000">
                    <a:schemeClr val="bg1">
                      <a:alpha val="40000"/>
                    </a:schemeClr>
                  </a:glow>
                </a:effectLst>
              </a:rPr>
              <a:t> </a:t>
            </a:r>
            <a:r>
              <a:rPr lang="en-GB" sz="2800" dirty="0" smtClean="0">
                <a:effectLst>
                  <a:glow rad="127000">
                    <a:schemeClr val="bg1">
                      <a:alpha val="40000"/>
                    </a:schemeClr>
                  </a:glow>
                </a:effectLst>
              </a:rPr>
              <a:t>UK</a:t>
            </a:r>
          </a:p>
          <a:p>
            <a:endParaRPr lang="en-GB" sz="2800" dirty="0" smtClean="0">
              <a:effectLst>
                <a:glow rad="127000">
                  <a:schemeClr val="bg1">
                    <a:alpha val="40000"/>
                  </a:schemeClr>
                </a:glow>
              </a:effectLst>
            </a:endParaRPr>
          </a:p>
          <a:p>
            <a:r>
              <a:rPr lang="en-GB" sz="2800" dirty="0" smtClean="0">
                <a:effectLst>
                  <a:glow rad="127000">
                    <a:schemeClr val="bg1">
                      <a:alpha val="40000"/>
                    </a:schemeClr>
                  </a:glow>
                </a:effectLst>
              </a:rPr>
              <a:t>Twitter 	@</a:t>
            </a:r>
            <a:r>
              <a:rPr lang="en-GB" sz="2800" dirty="0" err="1" smtClean="0">
                <a:effectLst>
                  <a:glow rad="127000">
                    <a:schemeClr val="bg1">
                      <a:alpha val="40000"/>
                    </a:schemeClr>
                  </a:glow>
                </a:effectLst>
              </a:rPr>
              <a:t>smileandeliver</a:t>
            </a:r>
            <a:endParaRPr lang="en-GB" sz="2800" dirty="0" smtClean="0">
              <a:effectLst>
                <a:glow rad="127000">
                  <a:schemeClr val="bg1">
                    <a:alpha val="40000"/>
                  </a:schemeClr>
                </a:glow>
              </a:effectLst>
            </a:endParaRPr>
          </a:p>
          <a:p>
            <a:r>
              <a:rPr lang="en-GB" sz="2800" dirty="0" smtClean="0">
                <a:effectLst>
                  <a:glow rad="127000">
                    <a:schemeClr val="bg1">
                      <a:alpha val="40000"/>
                    </a:schemeClr>
                  </a:glow>
                </a:effectLst>
              </a:rPr>
              <a:t>GitHub	https://github.com/smileandeliver/</a:t>
            </a:r>
          </a:p>
          <a:p>
            <a:endParaRPr lang="en-GB" sz="2800" dirty="0">
              <a:effectLst>
                <a:glow rad="127000">
                  <a:schemeClr val="bg1">
                    <a:alpha val="40000"/>
                  </a:schemeClr>
                </a:glow>
              </a:effectLst>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4149" y="5087968"/>
            <a:ext cx="3945366" cy="1643903"/>
          </a:xfrm>
          <a:prstGeom prst="rect">
            <a:avLst/>
          </a:prstGeom>
        </p:spPr>
      </p:pic>
    </p:spTree>
    <p:extLst>
      <p:ext uri="{BB962C8B-B14F-4D97-AF65-F5344CB8AC3E}">
        <p14:creationId xmlns:p14="http://schemas.microsoft.com/office/powerpoint/2010/main" val="1385527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131" y="305068"/>
            <a:ext cx="1080745" cy="6247864"/>
          </a:xfrm>
          <a:prstGeom prst="rect">
            <a:avLst/>
          </a:prstGeom>
          <a:noFill/>
        </p:spPr>
        <p:txBody>
          <a:bodyPr wrap="none" rtlCol="0">
            <a:spAutoFit/>
          </a:bodyPr>
          <a:lstStyle/>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4" name="TextBox 3"/>
          <p:cNvSpPr txBox="1"/>
          <p:nvPr/>
        </p:nvSpPr>
        <p:spPr>
          <a:xfrm>
            <a:off x="2918042" y="305068"/>
            <a:ext cx="6998198" cy="1569660"/>
          </a:xfrm>
          <a:prstGeom prst="rect">
            <a:avLst/>
          </a:prstGeom>
          <a:noFill/>
        </p:spPr>
        <p:txBody>
          <a:bodyPr wrap="none" rtlCol="0">
            <a:spAutoFit/>
          </a:bodyPr>
          <a:lstStyle/>
          <a:p>
            <a:r>
              <a:rPr lang="en-GB" sz="9600" dirty="0" smtClean="0">
                <a:latin typeface="+mj-lt"/>
              </a:rPr>
              <a:t>MONITORING</a:t>
            </a:r>
            <a:endParaRPr lang="en-GB" sz="9600" dirty="0">
              <a:latin typeface="+mj-lt"/>
            </a:endParaRPr>
          </a:p>
        </p:txBody>
      </p:sp>
      <p:pic>
        <p:nvPicPr>
          <p:cNvPr id="5" name="Picture 4"/>
          <p:cNvPicPr>
            <a:picLocks noChangeAspect="1"/>
          </p:cNvPicPr>
          <p:nvPr/>
        </p:nvPicPr>
        <p:blipFill rotWithShape="1">
          <a:blip r:embed="rId3">
            <a:lum bright="-3000"/>
            <a:extLst>
              <a:ext uri="{28A0092B-C50C-407E-A947-70E740481C1C}">
                <a14:useLocalDpi xmlns:a14="http://schemas.microsoft.com/office/drawing/2010/main" val="0"/>
              </a:ext>
            </a:extLst>
          </a:blip>
          <a:srcRect l="10439" t="24592"/>
          <a:stretch/>
        </p:blipFill>
        <p:spPr>
          <a:xfrm flipH="1">
            <a:off x="5503333" y="2010194"/>
            <a:ext cx="5929533" cy="43829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65417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131" y="305068"/>
            <a:ext cx="1080745" cy="6247864"/>
          </a:xfrm>
          <a:prstGeom prst="rect">
            <a:avLst/>
          </a:prstGeom>
          <a:noFill/>
        </p:spPr>
        <p:txBody>
          <a:bodyPr wrap="none" rtlCol="0">
            <a:spAutoFit/>
          </a:bodyPr>
          <a:lstStyle/>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4" name="TextBox 3"/>
          <p:cNvSpPr txBox="1"/>
          <p:nvPr/>
        </p:nvSpPr>
        <p:spPr>
          <a:xfrm>
            <a:off x="2918042" y="305068"/>
            <a:ext cx="6998198" cy="1569660"/>
          </a:xfrm>
          <a:prstGeom prst="rect">
            <a:avLst/>
          </a:prstGeom>
          <a:noFill/>
        </p:spPr>
        <p:txBody>
          <a:bodyPr wrap="none" rtlCol="0">
            <a:spAutoFit/>
          </a:bodyPr>
          <a:lstStyle/>
          <a:p>
            <a:r>
              <a:rPr lang="en-GB" sz="9600" dirty="0" smtClean="0">
                <a:latin typeface="+mj-lt"/>
              </a:rPr>
              <a:t>MONITORING</a:t>
            </a:r>
            <a:endParaRPr lang="en-GB" sz="9600" dirty="0">
              <a:latin typeface="+mj-lt"/>
            </a:endParaRPr>
          </a:p>
        </p:txBody>
      </p:sp>
      <p:pic>
        <p:nvPicPr>
          <p:cNvPr id="5" name="Picture 4"/>
          <p:cNvPicPr>
            <a:picLocks noChangeAspect="1"/>
          </p:cNvPicPr>
          <p:nvPr/>
        </p:nvPicPr>
        <p:blipFill rotWithShape="1">
          <a:blip r:embed="rId3">
            <a:lum bright="-3000"/>
            <a:extLst>
              <a:ext uri="{28A0092B-C50C-407E-A947-70E740481C1C}">
                <a14:useLocalDpi xmlns:a14="http://schemas.microsoft.com/office/drawing/2010/main" val="0"/>
              </a:ext>
            </a:extLst>
          </a:blip>
          <a:srcRect l="10439" t="24592"/>
          <a:stretch/>
        </p:blipFill>
        <p:spPr>
          <a:xfrm flipH="1">
            <a:off x="5503333" y="2010194"/>
            <a:ext cx="5929533" cy="43829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098" name="Picture 2" descr="ELK B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4639" y="1676023"/>
            <a:ext cx="6822460" cy="496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803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027" y="351174"/>
            <a:ext cx="4170240" cy="6141884"/>
          </a:xfrm>
          <a:prstGeom prst="rect">
            <a:avLst/>
          </a:prstGeom>
        </p:spPr>
      </p:pic>
      <p:sp>
        <p:nvSpPr>
          <p:cNvPr id="3" name="TextBox 2"/>
          <p:cNvSpPr txBox="1"/>
          <p:nvPr/>
        </p:nvSpPr>
        <p:spPr>
          <a:xfrm>
            <a:off x="265131" y="305068"/>
            <a:ext cx="1080745" cy="6247864"/>
          </a:xfrm>
          <a:prstGeom prst="rect">
            <a:avLst/>
          </a:prstGeom>
          <a:noFill/>
        </p:spPr>
        <p:txBody>
          <a:bodyPr wrap="none" rtlCol="0">
            <a:spAutoFit/>
          </a:bodyPr>
          <a:lstStyle/>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a:p>
            <a:pPr algn="ctr"/>
            <a:r>
              <a:rPr lang="en-GB" sz="8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a:t>
            </a:r>
          </a:p>
        </p:txBody>
      </p:sp>
      <p:sp>
        <p:nvSpPr>
          <p:cNvPr id="4" name="TextBox 3"/>
          <p:cNvSpPr txBox="1"/>
          <p:nvPr/>
        </p:nvSpPr>
        <p:spPr>
          <a:xfrm>
            <a:off x="2020575" y="762000"/>
            <a:ext cx="4714752" cy="1569660"/>
          </a:xfrm>
          <a:prstGeom prst="rect">
            <a:avLst/>
          </a:prstGeom>
          <a:noFill/>
        </p:spPr>
        <p:txBody>
          <a:bodyPr wrap="none" rtlCol="0">
            <a:spAutoFit/>
          </a:bodyPr>
          <a:lstStyle/>
          <a:p>
            <a:r>
              <a:rPr lang="en-GB" sz="9600" dirty="0" smtClean="0">
                <a:latin typeface="+mj-lt"/>
              </a:rPr>
              <a:t>SHARING</a:t>
            </a:r>
            <a:endParaRPr lang="en-GB" sz="9600" dirty="0">
              <a:latin typeface="+mj-lt"/>
            </a:endParaRPr>
          </a:p>
        </p:txBody>
      </p:sp>
    </p:spTree>
    <p:extLst>
      <p:ext uri="{BB962C8B-B14F-4D97-AF65-F5344CB8AC3E}">
        <p14:creationId xmlns:p14="http://schemas.microsoft.com/office/powerpoint/2010/main" val="4480889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765"/>
          <a:stretch/>
        </p:blipFill>
        <p:spPr>
          <a:xfrm>
            <a:off x="6129866" y="-169335"/>
            <a:ext cx="6231467" cy="756919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52400"/>
            <a:ext cx="7213600" cy="7213600"/>
          </a:xfrm>
          <a:prstGeom prst="rect">
            <a:avLst/>
          </a:prstGeom>
          <a:ln>
            <a:noFill/>
          </a:ln>
          <a:effectLst>
            <a:softEdge rad="112500"/>
          </a:effectLst>
        </p:spPr>
      </p:pic>
      <p:sp>
        <p:nvSpPr>
          <p:cNvPr id="4" name="TextBox 3"/>
          <p:cNvSpPr txBox="1"/>
          <p:nvPr/>
        </p:nvSpPr>
        <p:spPr>
          <a:xfrm>
            <a:off x="5912839" y="886421"/>
            <a:ext cx="5511765" cy="1521314"/>
          </a:xfrm>
          <a:prstGeom prst="rect">
            <a:avLst/>
          </a:prstGeom>
          <a:noFill/>
          <a:effectLst>
            <a:glow rad="152400">
              <a:schemeClr val="bg1">
                <a:alpha val="90000"/>
              </a:schemeClr>
            </a:glow>
          </a:effectLst>
        </p:spPr>
        <p:txBody>
          <a:bodyPr wrap="none" rtlCol="0">
            <a:spAutoFit/>
          </a:bodyPr>
          <a:lstStyle/>
          <a:p>
            <a:pPr algn="ctr">
              <a:lnSpc>
                <a:spcPts val="10000"/>
              </a:lnSpc>
            </a:pPr>
            <a:r>
              <a:rPr lang="en-GB" sz="13800" i="1" dirty="0" err="1" smtClean="0">
                <a:effectLst>
                  <a:glow rad="190500">
                    <a:schemeClr val="bg1">
                      <a:alpha val="45000"/>
                    </a:schemeClr>
                  </a:glow>
                </a:effectLst>
                <a:latin typeface="+mj-lt"/>
              </a:rPr>
              <a:t>DevDev</a:t>
            </a:r>
            <a:endParaRPr lang="en-GB" sz="13800" i="1" dirty="0">
              <a:effectLst>
                <a:glow rad="190500">
                  <a:schemeClr val="bg1">
                    <a:alpha val="45000"/>
                  </a:schemeClr>
                </a:glow>
              </a:effectLst>
              <a:latin typeface="+mj-lt"/>
            </a:endParaRPr>
          </a:p>
        </p:txBody>
      </p:sp>
    </p:spTree>
    <p:extLst>
      <p:ext uri="{BB962C8B-B14F-4D97-AF65-F5344CB8AC3E}">
        <p14:creationId xmlns:p14="http://schemas.microsoft.com/office/powerpoint/2010/main" val="15941496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EA4FA"/>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
        <p:nvSpPr>
          <p:cNvPr id="3" name="Rectangle 2"/>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4" name="Rectangle 3"/>
          <p:cNvSpPr/>
          <p:nvPr/>
        </p:nvSpPr>
        <p:spPr>
          <a:xfrm>
            <a:off x="270936" y="376540"/>
            <a:ext cx="7366000" cy="5632311"/>
          </a:xfrm>
          <a:prstGeom prst="rect">
            <a:avLst/>
          </a:prstGeom>
        </p:spPr>
        <p:txBody>
          <a:bodyPr wrap="square">
            <a:spAutoFit/>
          </a:bodyPr>
          <a:lstStyle/>
          <a:p>
            <a:r>
              <a:rPr lang="en-GB" sz="4000" dirty="0">
                <a:latin typeface="Calibri" panose="020F0502020204030204" pitchFamily="34" charset="0"/>
                <a:ea typeface="Calibri" panose="020F0502020204030204" pitchFamily="34" charset="0"/>
                <a:cs typeface="Times New Roman" panose="02020603050405020304" pitchFamily="18" charset="0"/>
              </a:rPr>
              <a:t>W</a:t>
            </a:r>
            <a:r>
              <a:rPr lang="en-GB" sz="4000" dirty="0" smtClean="0">
                <a:effectLst/>
                <a:latin typeface="Calibri" panose="020F0502020204030204" pitchFamily="34" charset="0"/>
                <a:ea typeface="Calibri" panose="020F0502020204030204" pitchFamily="34" charset="0"/>
                <a:cs typeface="Times New Roman" panose="02020603050405020304" pitchFamily="18" charset="0"/>
              </a:rPr>
              <a:t>e can have fantastic sales, </a:t>
            </a:r>
          </a:p>
          <a:p>
            <a:r>
              <a:rPr lang="en-GB" sz="4000" dirty="0">
                <a:latin typeface="Calibri" panose="020F0502020204030204" pitchFamily="34" charset="0"/>
                <a:ea typeface="Calibri" panose="020F0502020204030204" pitchFamily="34" charset="0"/>
                <a:cs typeface="Times New Roman" panose="02020603050405020304" pitchFamily="18" charset="0"/>
              </a:rPr>
              <a:t>	</a:t>
            </a:r>
            <a:r>
              <a:rPr lang="en-GB" sz="4000" dirty="0" smtClean="0">
                <a:effectLst/>
                <a:latin typeface="Calibri" panose="020F0502020204030204" pitchFamily="34" charset="0"/>
                <a:ea typeface="Calibri" panose="020F0502020204030204" pitchFamily="34" charset="0"/>
                <a:cs typeface="Times New Roman" panose="02020603050405020304" pitchFamily="18" charset="0"/>
              </a:rPr>
              <a:t>account management, innovative products, </a:t>
            </a:r>
          </a:p>
          <a:p>
            <a:r>
              <a:rPr lang="en-GB" sz="4000" dirty="0">
                <a:latin typeface="Calibri" panose="020F0502020204030204" pitchFamily="34" charset="0"/>
                <a:ea typeface="Calibri" panose="020F0502020204030204" pitchFamily="34" charset="0"/>
                <a:cs typeface="Times New Roman" panose="02020603050405020304" pitchFamily="18" charset="0"/>
              </a:rPr>
              <a:t>	</a:t>
            </a:r>
            <a:r>
              <a:rPr lang="en-GB" sz="4000" dirty="0" smtClean="0">
                <a:effectLst/>
                <a:latin typeface="Calibri" panose="020F0502020204030204" pitchFamily="34" charset="0"/>
                <a:ea typeface="Calibri" panose="020F0502020204030204" pitchFamily="34" charset="0"/>
                <a:cs typeface="Times New Roman" panose="02020603050405020304" pitchFamily="18" charset="0"/>
              </a:rPr>
              <a:t>good pricing, </a:t>
            </a:r>
          </a:p>
          <a:p>
            <a:r>
              <a:rPr lang="en-GB" sz="4000" dirty="0" smtClean="0">
                <a:effectLst/>
                <a:latin typeface="Calibri" panose="020F0502020204030204" pitchFamily="34" charset="0"/>
                <a:ea typeface="Calibri" panose="020F0502020204030204" pitchFamily="34" charset="0"/>
                <a:cs typeface="Times New Roman" panose="02020603050405020304" pitchFamily="18" charset="0"/>
              </a:rPr>
              <a:t>		fabulous marketing…</a:t>
            </a:r>
          </a:p>
          <a:p>
            <a:endParaRPr lang="en-GB" sz="4000" dirty="0">
              <a:latin typeface="Calibri" panose="020F0502020204030204" pitchFamily="34" charset="0"/>
              <a:ea typeface="Calibri" panose="020F0502020204030204" pitchFamily="34" charset="0"/>
              <a:cs typeface="Times New Roman" panose="02020603050405020304" pitchFamily="18" charset="0"/>
            </a:endParaRPr>
          </a:p>
          <a:p>
            <a:r>
              <a:rPr lang="en-GB" sz="4000" dirty="0" smtClean="0">
                <a:effectLst/>
                <a:latin typeface="Calibri" panose="020F0502020204030204" pitchFamily="34" charset="0"/>
                <a:ea typeface="Calibri" panose="020F0502020204030204" pitchFamily="34" charset="0"/>
                <a:cs typeface="Times New Roman" panose="02020603050405020304" pitchFamily="18" charset="0"/>
              </a:rPr>
              <a:t>But if we don’t deliver the service</a:t>
            </a:r>
          </a:p>
          <a:p>
            <a:r>
              <a:rPr lang="en-GB" sz="4000" dirty="0">
                <a:latin typeface="Calibri" panose="020F0502020204030204" pitchFamily="34" charset="0"/>
                <a:ea typeface="Calibri" panose="020F0502020204030204" pitchFamily="34" charset="0"/>
                <a:cs typeface="Times New Roman" panose="02020603050405020304" pitchFamily="18" charset="0"/>
              </a:rPr>
              <a:t>	</a:t>
            </a:r>
            <a:r>
              <a:rPr lang="en-GB" sz="4000" dirty="0" smtClean="0">
                <a:effectLst/>
                <a:latin typeface="Calibri" panose="020F0502020204030204" pitchFamily="34" charset="0"/>
                <a:ea typeface="Calibri" panose="020F0502020204030204" pitchFamily="34" charset="0"/>
                <a:cs typeface="Times New Roman" panose="02020603050405020304" pitchFamily="18" charset="0"/>
              </a:rPr>
              <a:t>they will not come to us </a:t>
            </a:r>
          </a:p>
          <a:p>
            <a:r>
              <a:rPr lang="en-GB" sz="4000" dirty="0">
                <a:latin typeface="Calibri" panose="020F0502020204030204" pitchFamily="34" charset="0"/>
                <a:ea typeface="Calibri" panose="020F0502020204030204" pitchFamily="34" charset="0"/>
                <a:cs typeface="Times New Roman" panose="02020603050405020304" pitchFamily="18" charset="0"/>
              </a:rPr>
              <a:t>	</a:t>
            </a:r>
            <a:r>
              <a:rPr lang="en-GB" sz="4000" dirty="0" smtClean="0">
                <a:latin typeface="Calibri" panose="020F0502020204030204" pitchFamily="34" charset="0"/>
                <a:ea typeface="Calibri" panose="020F0502020204030204" pitchFamily="34" charset="0"/>
                <a:cs typeface="Times New Roman" panose="02020603050405020304" pitchFamily="18" charset="0"/>
              </a:rPr>
              <a:t>	</a:t>
            </a:r>
            <a:r>
              <a:rPr lang="en-GB" sz="4000" dirty="0" smtClean="0">
                <a:effectLst/>
                <a:latin typeface="Calibri" panose="020F0502020204030204" pitchFamily="34" charset="0"/>
                <a:ea typeface="Calibri" panose="020F0502020204030204" pitchFamily="34" charset="0"/>
                <a:cs typeface="Times New Roman" panose="02020603050405020304" pitchFamily="18" charset="0"/>
              </a:rPr>
              <a:t>and/or walk away</a:t>
            </a:r>
            <a:endParaRPr lang="en-GB" sz="4000" dirty="0"/>
          </a:p>
        </p:txBody>
      </p:sp>
    </p:spTree>
    <p:extLst>
      <p:ext uri="{BB962C8B-B14F-4D97-AF65-F5344CB8AC3E}">
        <p14:creationId xmlns:p14="http://schemas.microsoft.com/office/powerpoint/2010/main" val="2332517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5581" b="65366"/>
          <a:stretch/>
        </p:blipFill>
        <p:spPr>
          <a:xfrm>
            <a:off x="-1851661" y="0"/>
            <a:ext cx="13093253" cy="7164814"/>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792"/>
          <a:stretch/>
        </p:blipFill>
        <p:spPr>
          <a:xfrm>
            <a:off x="6892290" y="-527794"/>
            <a:ext cx="5474970" cy="7717264"/>
          </a:xfrm>
          <a:prstGeom prst="rect">
            <a:avLst/>
          </a:prstGeom>
          <a:ln>
            <a:noFill/>
          </a:ln>
          <a:effectLst>
            <a:softEdge rad="112500"/>
          </a:effectLst>
        </p:spPr>
      </p:pic>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21" y="153407"/>
            <a:ext cx="6303309" cy="6858000"/>
          </a:xfrm>
          <a:prstGeom prst="rect">
            <a:avLst/>
          </a:prstGeom>
        </p:spPr>
      </p:pic>
    </p:spTree>
    <p:extLst>
      <p:ext uri="{BB962C8B-B14F-4D97-AF65-F5344CB8AC3E}">
        <p14:creationId xmlns:p14="http://schemas.microsoft.com/office/powerpoint/2010/main" val="3802471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4181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16" y="392853"/>
            <a:ext cx="4762500" cy="4762500"/>
          </a:xfrm>
          <a:prstGeom prst="rect">
            <a:avLst/>
          </a:prstGeom>
          <a:ln w="228600" cap="sq" cmpd="thickThin">
            <a:solidFill>
              <a:srgbClr val="000000"/>
            </a:solidFill>
            <a:prstDash val="solid"/>
            <a:miter lim="800000"/>
          </a:ln>
          <a:effectLst>
            <a:innerShdw blurRad="76200">
              <a:srgbClr val="000000"/>
            </a:innerShdw>
          </a:effectLst>
        </p:spPr>
      </p:pic>
      <p:sp>
        <p:nvSpPr>
          <p:cNvPr id="3" name="Rectangle 2"/>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4" name="Rectangle 3"/>
          <p:cNvSpPr/>
          <p:nvPr/>
        </p:nvSpPr>
        <p:spPr>
          <a:xfrm>
            <a:off x="5833800" y="392853"/>
            <a:ext cx="6096000" cy="6247864"/>
          </a:xfrm>
          <a:prstGeom prst="rect">
            <a:avLst/>
          </a:prstGeom>
        </p:spPr>
        <p:txBody>
          <a:bodyPr>
            <a:spAutoFit/>
          </a:bodyPr>
          <a:lstStyle/>
          <a:p>
            <a:r>
              <a:rPr lang="en-GB" sz="3600" dirty="0">
                <a:solidFill>
                  <a:schemeClr val="bg1"/>
                </a:solidFill>
              </a:rPr>
              <a:t>"Development" teams get something "working" then throw it </a:t>
            </a:r>
            <a:r>
              <a:rPr lang="en-GB" sz="3600" dirty="0" smtClean="0">
                <a:solidFill>
                  <a:schemeClr val="bg1"/>
                </a:solidFill>
              </a:rPr>
              <a:t>to </a:t>
            </a:r>
            <a:r>
              <a:rPr lang="en-GB" sz="3600" dirty="0">
                <a:solidFill>
                  <a:schemeClr val="bg1"/>
                </a:solidFill>
              </a:rPr>
              <a:t>an "Operations" team who </a:t>
            </a:r>
            <a:r>
              <a:rPr lang="en-GB" sz="3600" dirty="0" smtClean="0">
                <a:solidFill>
                  <a:schemeClr val="bg1"/>
                </a:solidFill>
              </a:rPr>
              <a:t>struggle </a:t>
            </a:r>
            <a:r>
              <a:rPr lang="en-GB" sz="3600" dirty="0">
                <a:solidFill>
                  <a:schemeClr val="bg1"/>
                </a:solidFill>
              </a:rPr>
              <a:t>to wrestle with the day-to-day running and support of it. </a:t>
            </a:r>
            <a:endParaRPr lang="en-GB" sz="3600" dirty="0" smtClean="0">
              <a:solidFill>
                <a:schemeClr val="bg1"/>
              </a:solidFill>
            </a:endParaRPr>
          </a:p>
          <a:p>
            <a:endParaRPr lang="en-GB" sz="3600" dirty="0">
              <a:solidFill>
                <a:schemeClr val="bg1"/>
              </a:solidFill>
            </a:endParaRPr>
          </a:p>
          <a:p>
            <a:pPr marL="571500" indent="-571500">
              <a:buFont typeface="Wingdings" panose="05000000000000000000" pitchFamily="2" charset="2"/>
              <a:buChar char="v"/>
            </a:pPr>
            <a:r>
              <a:rPr lang="en-GB" sz="2800" dirty="0" smtClean="0">
                <a:solidFill>
                  <a:schemeClr val="bg1"/>
                </a:solidFill>
              </a:rPr>
              <a:t>Software Scoped to Functional </a:t>
            </a:r>
            <a:r>
              <a:rPr lang="en-GB" sz="2800" dirty="0" err="1" smtClean="0">
                <a:solidFill>
                  <a:schemeClr val="bg1"/>
                </a:solidFill>
              </a:rPr>
              <a:t>Reqs</a:t>
            </a:r>
            <a:endParaRPr lang="en-GB" sz="2800" dirty="0" smtClean="0">
              <a:solidFill>
                <a:schemeClr val="bg1"/>
              </a:solidFill>
            </a:endParaRPr>
          </a:p>
          <a:p>
            <a:pPr marL="571500" indent="-571500">
              <a:buFont typeface="Wingdings" panose="05000000000000000000" pitchFamily="2" charset="2"/>
              <a:buChar char="v"/>
            </a:pPr>
            <a:r>
              <a:rPr lang="en-GB" sz="2800" dirty="0" smtClean="0">
                <a:solidFill>
                  <a:schemeClr val="bg1"/>
                </a:solidFill>
              </a:rPr>
              <a:t>No Resources once in Production</a:t>
            </a:r>
          </a:p>
          <a:p>
            <a:pPr marL="571500" indent="-571500">
              <a:buFont typeface="Wingdings" panose="05000000000000000000" pitchFamily="2" charset="2"/>
              <a:buChar char="v"/>
            </a:pPr>
            <a:r>
              <a:rPr lang="en-GB" sz="2800" dirty="0" smtClean="0">
                <a:solidFill>
                  <a:schemeClr val="bg1"/>
                </a:solidFill>
              </a:rPr>
              <a:t>Deliverable ≠ Operable</a:t>
            </a:r>
          </a:p>
          <a:p>
            <a:pPr marL="571500" indent="-571500">
              <a:buFont typeface="Wingdings" panose="05000000000000000000" pitchFamily="2" charset="2"/>
              <a:buChar char="v"/>
            </a:pPr>
            <a:endParaRPr lang="en-GB" sz="2800" dirty="0" smtClean="0">
              <a:solidFill>
                <a:schemeClr val="bg1"/>
              </a:solidFill>
            </a:endParaRPr>
          </a:p>
          <a:p>
            <a:endParaRPr lang="en-GB" sz="3600" dirty="0">
              <a:solidFill>
                <a:schemeClr val="bg1"/>
              </a:solidFill>
            </a:endParaRPr>
          </a:p>
        </p:txBody>
      </p:sp>
    </p:spTree>
    <p:extLst>
      <p:ext uri="{BB962C8B-B14F-4D97-AF65-F5344CB8AC3E}">
        <p14:creationId xmlns:p14="http://schemas.microsoft.com/office/powerpoint/2010/main" val="28053161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80171"/>
          <a:stretch/>
        </p:blipFill>
        <p:spPr>
          <a:xfrm>
            <a:off x="0" y="-276329"/>
            <a:ext cx="12466358" cy="93600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121" y="313372"/>
            <a:ext cx="7125877" cy="5297014"/>
          </a:xfrm>
          <a:prstGeom prst="rect">
            <a:avLst/>
          </a:prstGeom>
        </p:spPr>
      </p:pic>
      <p:sp>
        <p:nvSpPr>
          <p:cNvPr id="4" name="Rectangle 3"/>
          <p:cNvSpPr/>
          <p:nvPr/>
        </p:nvSpPr>
        <p:spPr>
          <a:xfrm>
            <a:off x="1005840" y="1288465"/>
            <a:ext cx="4137660" cy="2308324"/>
          </a:xfrm>
          <a:prstGeom prst="rect">
            <a:avLst/>
          </a:prstGeom>
        </p:spPr>
        <p:txBody>
          <a:bodyPr wrap="square">
            <a:spAutoFit/>
          </a:bodyPr>
          <a:lstStyle/>
          <a:p>
            <a:r>
              <a:rPr lang="en-GB" sz="4800" dirty="0" smtClean="0">
                <a:latin typeface="+mj-lt"/>
              </a:rPr>
              <a:t>Complexity: </a:t>
            </a:r>
          </a:p>
          <a:p>
            <a:endParaRPr lang="en-GB" sz="3200" dirty="0" smtClean="0"/>
          </a:p>
          <a:p>
            <a:r>
              <a:rPr lang="en-GB" sz="3200" dirty="0" smtClean="0"/>
              <a:t>One of the greatest enemies of Operability</a:t>
            </a:r>
            <a:endParaRPr lang="en-GB" sz="3200" dirty="0"/>
          </a:p>
        </p:txBody>
      </p:sp>
      <p:sp>
        <p:nvSpPr>
          <p:cNvPr id="5" name="Rectangle 4"/>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3395857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3666" r="79621" b="23500"/>
          <a:stretch/>
        </p:blipFill>
        <p:spPr>
          <a:xfrm>
            <a:off x="4971288" y="0"/>
            <a:ext cx="7220712" cy="6938010"/>
          </a:xfrm>
          <a:prstGeom prst="rect">
            <a:avLst/>
          </a:prstGeom>
        </p:spPr>
      </p:pic>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5" name="Rectangle 4"/>
          <p:cNvSpPr/>
          <p:nvPr/>
        </p:nvSpPr>
        <p:spPr>
          <a:xfrm>
            <a:off x="5833800" y="392853"/>
            <a:ext cx="6096000" cy="6001643"/>
          </a:xfrm>
          <a:prstGeom prst="rect">
            <a:avLst/>
          </a:prstGeom>
        </p:spPr>
        <p:txBody>
          <a:bodyPr>
            <a:spAutoFit/>
          </a:bodyPr>
          <a:lstStyle/>
          <a:p>
            <a:r>
              <a:rPr lang="en-GB" sz="4000" dirty="0" smtClean="0">
                <a:solidFill>
                  <a:schemeClr val="bg1"/>
                </a:solidFill>
              </a:rPr>
              <a:t>Do you know what just happened and why?</a:t>
            </a:r>
          </a:p>
          <a:p>
            <a:endParaRPr lang="en-GB" sz="4000" dirty="0">
              <a:solidFill>
                <a:schemeClr val="bg1"/>
              </a:solidFill>
            </a:endParaRPr>
          </a:p>
          <a:p>
            <a:pPr marL="571500" indent="-571500">
              <a:buFont typeface="Wingdings" panose="05000000000000000000" pitchFamily="2" charset="2"/>
              <a:buChar char="v"/>
            </a:pPr>
            <a:r>
              <a:rPr lang="en-GB" sz="3200" dirty="0" smtClean="0">
                <a:solidFill>
                  <a:schemeClr val="bg1"/>
                </a:solidFill>
              </a:rPr>
              <a:t>The Right </a:t>
            </a:r>
            <a:r>
              <a:rPr lang="en-GB" sz="3200" dirty="0" smtClean="0">
                <a:solidFill>
                  <a:schemeClr val="bg1"/>
                </a:solidFill>
              </a:rPr>
              <a:t>Metrics</a:t>
            </a:r>
          </a:p>
          <a:p>
            <a:pPr marL="571500" indent="-571500">
              <a:buFont typeface="Wingdings" panose="05000000000000000000" pitchFamily="2" charset="2"/>
              <a:buChar char="v"/>
            </a:pPr>
            <a:r>
              <a:rPr lang="en-GB" sz="3200" dirty="0" smtClean="0">
                <a:solidFill>
                  <a:schemeClr val="bg1"/>
                </a:solidFill>
              </a:rPr>
              <a:t>Dependencies</a:t>
            </a:r>
            <a:endParaRPr lang="en-GB" sz="3200" dirty="0" smtClean="0">
              <a:solidFill>
                <a:schemeClr val="bg1"/>
              </a:solidFill>
            </a:endParaRPr>
          </a:p>
          <a:p>
            <a:pPr marL="571500" indent="-571500">
              <a:buFont typeface="Wingdings" panose="05000000000000000000" pitchFamily="2" charset="2"/>
              <a:buChar char="v"/>
            </a:pPr>
            <a:r>
              <a:rPr lang="en-GB" sz="3200" dirty="0" smtClean="0">
                <a:solidFill>
                  <a:schemeClr val="bg1"/>
                </a:solidFill>
              </a:rPr>
              <a:t>Sterile Environments</a:t>
            </a:r>
          </a:p>
          <a:p>
            <a:pPr marL="571500" indent="-571500">
              <a:buFont typeface="Wingdings" panose="05000000000000000000" pitchFamily="2" charset="2"/>
              <a:buChar char="v"/>
            </a:pPr>
            <a:r>
              <a:rPr lang="en-GB" sz="3200" dirty="0" smtClean="0">
                <a:solidFill>
                  <a:schemeClr val="bg1"/>
                </a:solidFill>
              </a:rPr>
              <a:t>Access Auditing</a:t>
            </a:r>
          </a:p>
          <a:p>
            <a:pPr marL="571500" indent="-571500">
              <a:buFont typeface="Wingdings" panose="05000000000000000000" pitchFamily="2" charset="2"/>
              <a:buChar char="v"/>
            </a:pPr>
            <a:r>
              <a:rPr lang="en-GB" sz="3200" dirty="0" smtClean="0">
                <a:solidFill>
                  <a:schemeClr val="bg1"/>
                </a:solidFill>
              </a:rPr>
              <a:t>Diagnostics</a:t>
            </a:r>
            <a:endParaRPr lang="en-GB" sz="3200" dirty="0" smtClean="0">
              <a:solidFill>
                <a:schemeClr val="bg1"/>
              </a:solidFill>
            </a:endParaRPr>
          </a:p>
          <a:p>
            <a:pPr marL="1028700" lvl="1" indent="-571500">
              <a:buFont typeface="Wingdings" panose="05000000000000000000" pitchFamily="2" charset="2"/>
              <a:buChar char="v"/>
            </a:pPr>
            <a:endParaRPr lang="en-GB" sz="3200" dirty="0" smtClean="0">
              <a:solidFill>
                <a:schemeClr val="bg1"/>
              </a:solidFill>
            </a:endParaRPr>
          </a:p>
          <a:p>
            <a:pPr marL="571500" indent="-571500">
              <a:buFont typeface="Wingdings" panose="05000000000000000000" pitchFamily="2" charset="2"/>
              <a:buChar char="v"/>
            </a:pPr>
            <a:endParaRPr lang="en-GB" sz="3200" dirty="0" smtClean="0">
              <a:solidFill>
                <a:schemeClr val="bg1"/>
              </a:solidFill>
            </a:endParaRPr>
          </a:p>
          <a:p>
            <a:endParaRPr lang="en-GB" sz="4000" dirty="0">
              <a:solidFill>
                <a:schemeClr val="bg1"/>
              </a:solidFill>
            </a:endParaRPr>
          </a:p>
        </p:txBody>
      </p:sp>
      <p:grpSp>
        <p:nvGrpSpPr>
          <p:cNvPr id="12" name="Group 11"/>
          <p:cNvGrpSpPr/>
          <p:nvPr/>
        </p:nvGrpSpPr>
        <p:grpSpPr>
          <a:xfrm>
            <a:off x="-834390" y="-516255"/>
            <a:ext cx="5977890" cy="7970520"/>
            <a:chOff x="-834390" y="-516255"/>
            <a:chExt cx="5977890" cy="797052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830705" y="480060"/>
              <a:ext cx="7970520" cy="5977890"/>
            </a:xfrm>
            <a:prstGeom prst="rect">
              <a:avLst/>
            </a:prstGeom>
            <a:ln>
              <a:noFill/>
            </a:ln>
            <a:effectLst>
              <a:softEdge rad="112500"/>
            </a:effectLst>
          </p:spPr>
        </p:pic>
        <p:pic>
          <p:nvPicPr>
            <p:cNvPr id="9" name="Picture 8"/>
            <p:cNvPicPr>
              <a:picLocks noChangeAspect="1"/>
            </p:cNvPicPr>
            <p:nvPr/>
          </p:nvPicPr>
          <p:blipFill>
            <a:blip r:embed="rId5"/>
            <a:stretch>
              <a:fillRect/>
            </a:stretch>
          </p:blipFill>
          <p:spPr>
            <a:xfrm>
              <a:off x="1573211" y="2526497"/>
              <a:ext cx="495238" cy="657143"/>
            </a:xfrm>
            <a:prstGeom prst="rect">
              <a:avLst/>
            </a:prstGeom>
          </p:spPr>
        </p:pic>
        <p:pic>
          <p:nvPicPr>
            <p:cNvPr id="10" name="Picture 9"/>
            <p:cNvPicPr>
              <a:picLocks noChangeAspect="1"/>
            </p:cNvPicPr>
            <p:nvPr/>
          </p:nvPicPr>
          <p:blipFill>
            <a:blip r:embed="rId5"/>
            <a:stretch>
              <a:fillRect/>
            </a:stretch>
          </p:blipFill>
          <p:spPr>
            <a:xfrm>
              <a:off x="2068449" y="2536224"/>
              <a:ext cx="495238" cy="657143"/>
            </a:xfrm>
            <a:prstGeom prst="rect">
              <a:avLst/>
            </a:prstGeom>
          </p:spPr>
        </p:pic>
        <p:pic>
          <p:nvPicPr>
            <p:cNvPr id="11" name="Picture 10"/>
            <p:cNvPicPr>
              <a:picLocks noChangeAspect="1"/>
            </p:cNvPicPr>
            <p:nvPr/>
          </p:nvPicPr>
          <p:blipFill>
            <a:blip r:embed="rId5"/>
            <a:stretch>
              <a:fillRect/>
            </a:stretch>
          </p:blipFill>
          <p:spPr>
            <a:xfrm>
              <a:off x="2568741" y="2542182"/>
              <a:ext cx="495238" cy="657143"/>
            </a:xfrm>
            <a:prstGeom prst="rect">
              <a:avLst/>
            </a:prstGeom>
          </p:spPr>
        </p:pic>
      </p:grpSp>
    </p:spTree>
    <p:extLst>
      <p:ext uri="{BB962C8B-B14F-4D97-AF65-F5344CB8AC3E}">
        <p14:creationId xmlns:p14="http://schemas.microsoft.com/office/powerpoint/2010/main" val="336838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DC7DF"/>
        </a:solidFill>
        <a:effectLst/>
      </p:bgPr>
    </p:bg>
    <p:spTree>
      <p:nvGrpSpPr>
        <p:cNvPr id="1" name=""/>
        <p:cNvGrpSpPr/>
        <p:nvPr/>
      </p:nvGrpSpPr>
      <p:grpSpPr>
        <a:xfrm>
          <a:off x="0" y="0"/>
          <a:ext cx="0" cy="0"/>
          <a:chOff x="0" y="0"/>
          <a:chExt cx="0" cy="0"/>
        </a:xfrm>
      </p:grpSpPr>
      <p:pic>
        <p:nvPicPr>
          <p:cNvPr id="9218" name="Picture 2" descr="https://leankit.com/blog/wp-content/uploads/2016/02/LK_blogPhoto_3questions_ITO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141" y="723012"/>
            <a:ext cx="10486570" cy="62919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05840" y="1288465"/>
            <a:ext cx="4137660" cy="4278094"/>
          </a:xfrm>
          <a:prstGeom prst="rect">
            <a:avLst/>
          </a:prstGeom>
        </p:spPr>
        <p:txBody>
          <a:bodyPr wrap="square">
            <a:spAutoFit/>
          </a:bodyPr>
          <a:lstStyle/>
          <a:p>
            <a:pPr algn="ctr"/>
            <a:r>
              <a:rPr lang="en-GB" sz="4800" dirty="0" smtClean="0">
                <a:latin typeface="+mj-lt"/>
              </a:rPr>
              <a:t>Hero</a:t>
            </a:r>
          </a:p>
          <a:p>
            <a:pPr algn="ctr"/>
            <a:r>
              <a:rPr lang="en-GB" sz="4800" dirty="0" smtClean="0">
                <a:latin typeface="+mj-lt"/>
              </a:rPr>
              <a:t>Or</a:t>
            </a:r>
          </a:p>
          <a:p>
            <a:pPr algn="ctr"/>
            <a:r>
              <a:rPr lang="en-GB" sz="4800" dirty="0" smtClean="0">
                <a:latin typeface="+mj-lt"/>
              </a:rPr>
              <a:t>Victim?</a:t>
            </a:r>
            <a:endParaRPr lang="en-GB" sz="4800" dirty="0" smtClean="0">
              <a:latin typeface="+mj-lt"/>
            </a:endParaRPr>
          </a:p>
          <a:p>
            <a:endParaRPr lang="en-GB" sz="3200" dirty="0" smtClean="0"/>
          </a:p>
          <a:p>
            <a:r>
              <a:rPr lang="en-GB" sz="3200" dirty="0" smtClean="0"/>
              <a:t>“Well done everyone on the mammoth effort it took to….”</a:t>
            </a:r>
            <a:endParaRPr lang="en-GB" sz="3200" dirty="0"/>
          </a:p>
        </p:txBody>
      </p:sp>
    </p:spTree>
    <p:extLst>
      <p:ext uri="{BB962C8B-B14F-4D97-AF65-F5344CB8AC3E}">
        <p14:creationId xmlns:p14="http://schemas.microsoft.com/office/powerpoint/2010/main" val="29616686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765"/>
          <a:stretch/>
        </p:blipFill>
        <p:spPr>
          <a:xfrm>
            <a:off x="6129866" y="-169335"/>
            <a:ext cx="6231467" cy="756919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52400"/>
            <a:ext cx="7213600" cy="7213600"/>
          </a:xfrm>
          <a:prstGeom prst="rect">
            <a:avLst/>
          </a:prstGeom>
          <a:ln>
            <a:noFill/>
          </a:ln>
          <a:effectLst>
            <a:softEdge rad="112500"/>
          </a:effectLst>
        </p:spPr>
      </p:pic>
      <p:sp>
        <p:nvSpPr>
          <p:cNvPr id="4" name="TextBox 3"/>
          <p:cNvSpPr txBox="1"/>
          <p:nvPr/>
        </p:nvSpPr>
        <p:spPr>
          <a:xfrm>
            <a:off x="5885588" y="886421"/>
            <a:ext cx="5566268" cy="1521314"/>
          </a:xfrm>
          <a:prstGeom prst="rect">
            <a:avLst/>
          </a:prstGeom>
          <a:noFill/>
          <a:effectLst>
            <a:glow rad="152400">
              <a:schemeClr val="bg1">
                <a:alpha val="90000"/>
              </a:schemeClr>
            </a:glow>
          </a:effectLst>
        </p:spPr>
        <p:txBody>
          <a:bodyPr wrap="none" rtlCol="0">
            <a:spAutoFit/>
          </a:bodyPr>
          <a:lstStyle/>
          <a:p>
            <a:pPr algn="ctr">
              <a:lnSpc>
                <a:spcPts val="10000"/>
              </a:lnSpc>
            </a:pPr>
            <a:r>
              <a:rPr lang="en-GB" sz="13800" i="1" dirty="0" smtClean="0">
                <a:effectLst>
                  <a:glow rad="190500">
                    <a:schemeClr val="bg1">
                      <a:alpha val="45000"/>
                    </a:schemeClr>
                  </a:glow>
                </a:effectLst>
                <a:latin typeface="+mj-lt"/>
              </a:rPr>
              <a:t>DevOps</a:t>
            </a:r>
            <a:endParaRPr lang="en-GB" sz="13800" i="1" dirty="0">
              <a:effectLst>
                <a:glow rad="190500">
                  <a:schemeClr val="bg1">
                    <a:alpha val="45000"/>
                  </a:schemeClr>
                </a:glow>
              </a:effectLst>
              <a:latin typeface="+mj-lt"/>
            </a:endParaRPr>
          </a:p>
        </p:txBody>
      </p:sp>
    </p:spTree>
    <p:extLst>
      <p:ext uri="{BB962C8B-B14F-4D97-AF65-F5344CB8AC3E}">
        <p14:creationId xmlns:p14="http://schemas.microsoft.com/office/powerpoint/2010/main" val="23351377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29584"/>
          <a:stretch/>
        </p:blipFill>
        <p:spPr>
          <a:xfrm>
            <a:off x="-11722" y="-11722"/>
            <a:ext cx="12766431" cy="84239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724" y="-11722"/>
            <a:ext cx="6858000" cy="7155180"/>
          </a:xfrm>
          <a:prstGeom prst="rect">
            <a:avLst/>
          </a:prstGeom>
          <a:ln>
            <a:noFill/>
          </a:ln>
          <a:effectLst>
            <a:softEdge rad="112500"/>
          </a:effectLst>
        </p:spPr>
      </p:pic>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8" name="TextBox 7"/>
          <p:cNvSpPr txBox="1"/>
          <p:nvPr/>
        </p:nvSpPr>
        <p:spPr>
          <a:xfrm>
            <a:off x="257911" y="281358"/>
            <a:ext cx="6625725" cy="4555093"/>
          </a:xfrm>
          <a:prstGeom prst="rect">
            <a:avLst/>
          </a:prstGeom>
          <a:noFill/>
        </p:spPr>
        <p:txBody>
          <a:bodyPr wrap="none" rtlCol="0">
            <a:spAutoFit/>
          </a:bodyPr>
          <a:lstStyle/>
          <a:p>
            <a:r>
              <a:rPr lang="en-GB" sz="6600" dirty="0" smtClean="0">
                <a:effectLst>
                  <a:glow rad="101600">
                    <a:srgbClr val="C5D9AB"/>
                  </a:glow>
                </a:effectLst>
              </a:rPr>
              <a:t>Operability</a:t>
            </a:r>
          </a:p>
          <a:p>
            <a:endParaRPr lang="en-GB" sz="3200" dirty="0">
              <a:effectLst>
                <a:glow rad="101600">
                  <a:srgbClr val="C5D9AB"/>
                </a:glow>
              </a:effectLst>
            </a:endParaRPr>
          </a:p>
          <a:p>
            <a:r>
              <a:rPr lang="en-GB" sz="3200" dirty="0" smtClean="0">
                <a:effectLst>
                  <a:glow rad="101600">
                    <a:srgbClr val="C5D9AB"/>
                  </a:glow>
                </a:effectLst>
              </a:rPr>
              <a:t>Your Ops Teams are now the Customer</a:t>
            </a:r>
          </a:p>
          <a:p>
            <a:endParaRPr lang="en-GB" sz="3200" dirty="0">
              <a:effectLst>
                <a:glow rad="101600">
                  <a:srgbClr val="C5D9AB"/>
                </a:glow>
              </a:effectLst>
            </a:endParaRPr>
          </a:p>
          <a:p>
            <a:pPr marL="571500" indent="-571500">
              <a:buFont typeface="Wingdings" panose="05000000000000000000" pitchFamily="2" charset="2"/>
              <a:buChar char="v"/>
            </a:pPr>
            <a:r>
              <a:rPr lang="en-GB" sz="3200" dirty="0" smtClean="0">
                <a:effectLst>
                  <a:glow rad="101600">
                    <a:srgbClr val="C5D9AB"/>
                  </a:glow>
                </a:effectLst>
              </a:rPr>
              <a:t>Deployment Engineers</a:t>
            </a:r>
          </a:p>
          <a:p>
            <a:pPr marL="571500" indent="-571500">
              <a:buFont typeface="Wingdings" panose="05000000000000000000" pitchFamily="2" charset="2"/>
              <a:buChar char="v"/>
            </a:pPr>
            <a:r>
              <a:rPr lang="en-GB" sz="3200" dirty="0" smtClean="0">
                <a:effectLst>
                  <a:glow rad="101600">
                    <a:srgbClr val="C5D9AB"/>
                  </a:glow>
                </a:effectLst>
              </a:rPr>
              <a:t>Ops Engineers</a:t>
            </a:r>
          </a:p>
          <a:p>
            <a:pPr marL="571500" indent="-571500">
              <a:buFont typeface="Wingdings" panose="05000000000000000000" pitchFamily="2" charset="2"/>
              <a:buChar char="v"/>
            </a:pPr>
            <a:r>
              <a:rPr lang="en-GB" sz="3200" dirty="0" smtClean="0">
                <a:effectLst>
                  <a:glow rad="101600">
                    <a:srgbClr val="C5D9AB"/>
                  </a:glow>
                </a:effectLst>
              </a:rPr>
              <a:t>Customer Support</a:t>
            </a:r>
          </a:p>
          <a:p>
            <a:pPr marL="571500" indent="-571500">
              <a:buFont typeface="Wingdings" panose="05000000000000000000" pitchFamily="2" charset="2"/>
              <a:buChar char="v"/>
            </a:pPr>
            <a:r>
              <a:rPr lang="en-GB" sz="3200" dirty="0" smtClean="0">
                <a:effectLst>
                  <a:glow rad="101600">
                    <a:srgbClr val="C5D9AB"/>
                  </a:glow>
                </a:effectLst>
              </a:rPr>
              <a:t>Configuration Team</a:t>
            </a:r>
            <a:endParaRPr lang="en-GB" sz="3200" dirty="0">
              <a:effectLst>
                <a:glow rad="101600">
                  <a:srgbClr val="C5D9AB"/>
                </a:glow>
              </a:effectLst>
            </a:endParaRPr>
          </a:p>
        </p:txBody>
      </p:sp>
    </p:spTree>
    <p:extLst>
      <p:ext uri="{BB962C8B-B14F-4D97-AF65-F5344CB8AC3E}">
        <p14:creationId xmlns:p14="http://schemas.microsoft.com/office/powerpoint/2010/main" val="1069806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43745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06305" y="-4"/>
            <a:ext cx="13041630" cy="6858000"/>
          </a:xfrm>
          <a:prstGeom prst="rect">
            <a:avLst/>
          </a:prstGeom>
        </p:spPr>
      </p:pic>
      <p:pic>
        <p:nvPicPr>
          <p:cNvPr id="1026" name="Picture 2" descr="C:\Users\ALEXAN~1\AppData\Local\Temp\SNAGHTML1bd47da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213357">
            <a:off x="7206385" y="244976"/>
            <a:ext cx="4866648" cy="6412653"/>
          </a:xfrm>
          <a:prstGeom prst="rect">
            <a:avLst/>
          </a:prstGeom>
          <a:ln w="12700" cap="sq">
            <a:solidFill>
              <a:schemeClr val="bg1">
                <a:lumMod val="8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37069" y="186264"/>
            <a:ext cx="7021987" cy="6986528"/>
          </a:xfrm>
          <a:prstGeom prst="rect">
            <a:avLst/>
          </a:prstGeom>
          <a:noFill/>
        </p:spPr>
        <p:txBody>
          <a:bodyPr wrap="none" rtlCol="0">
            <a:spAutoFit/>
          </a:bodyPr>
          <a:lstStyle/>
          <a:p>
            <a:r>
              <a:rPr lang="en-GB" sz="4800" dirty="0" smtClean="0">
                <a:latin typeface="+mj-lt"/>
              </a:rPr>
              <a:t>Operability Documentation </a:t>
            </a:r>
          </a:p>
          <a:p>
            <a:endParaRPr lang="en-GB" dirty="0"/>
          </a:p>
          <a:p>
            <a:r>
              <a:rPr lang="en-GB" sz="2800" dirty="0" smtClean="0"/>
              <a:t>AIS DOCUMENT</a:t>
            </a:r>
          </a:p>
          <a:p>
            <a:r>
              <a:rPr lang="en-GB" sz="2400" dirty="0" smtClean="0"/>
              <a:t>(Acceptance into Service)</a:t>
            </a:r>
          </a:p>
          <a:p>
            <a:endParaRPr lang="en-GB" sz="2400" dirty="0"/>
          </a:p>
          <a:p>
            <a:r>
              <a:rPr lang="en-GB" sz="2400" dirty="0" smtClean="0"/>
              <a:t>Operability Contract between All teams</a:t>
            </a:r>
          </a:p>
          <a:p>
            <a:endParaRPr lang="en-GB" sz="2400" dirty="0" smtClean="0"/>
          </a:p>
          <a:p>
            <a:pPr marL="342900" indent="-342900">
              <a:buFont typeface="Wingdings" panose="05000000000000000000" pitchFamily="2" charset="2"/>
              <a:buChar char="v"/>
            </a:pPr>
            <a:r>
              <a:rPr lang="en-GB" sz="2400" dirty="0" smtClean="0"/>
              <a:t>Clarity</a:t>
            </a:r>
          </a:p>
          <a:p>
            <a:pPr marL="342900" indent="-342900">
              <a:buFont typeface="Wingdings" panose="05000000000000000000" pitchFamily="2" charset="2"/>
              <a:buChar char="v"/>
            </a:pPr>
            <a:r>
              <a:rPr lang="en-GB" sz="2400" dirty="0" smtClean="0"/>
              <a:t>Understanding</a:t>
            </a:r>
          </a:p>
          <a:p>
            <a:pPr marL="342900" indent="-342900">
              <a:buFont typeface="Wingdings" panose="05000000000000000000" pitchFamily="2" charset="2"/>
              <a:buChar char="v"/>
            </a:pPr>
            <a:r>
              <a:rPr lang="en-GB" sz="2400" dirty="0" smtClean="0"/>
              <a:t>Completeness</a:t>
            </a:r>
          </a:p>
          <a:p>
            <a:endParaRPr lang="en-GB" sz="2400" dirty="0"/>
          </a:p>
          <a:p>
            <a:r>
              <a:rPr lang="en-GB" sz="2800" dirty="0" smtClean="0"/>
              <a:t>PRODUCT DOCUMENTATION</a:t>
            </a:r>
          </a:p>
          <a:p>
            <a:pPr marL="342900" indent="-342900">
              <a:buFont typeface="Wingdings" panose="05000000000000000000" pitchFamily="2" charset="2"/>
              <a:buChar char="v"/>
            </a:pPr>
            <a:endParaRPr lang="en-GB" sz="2400" dirty="0"/>
          </a:p>
          <a:p>
            <a:pPr marL="342900" indent="-342900">
              <a:buFont typeface="Wingdings" panose="05000000000000000000" pitchFamily="2" charset="2"/>
              <a:buChar char="v"/>
            </a:pPr>
            <a:r>
              <a:rPr lang="en-GB" sz="2400" dirty="0" smtClean="0"/>
              <a:t>Customer Facing</a:t>
            </a:r>
          </a:p>
          <a:p>
            <a:pPr marL="342900" indent="-342900">
              <a:buFont typeface="Wingdings" panose="05000000000000000000" pitchFamily="2" charset="2"/>
              <a:buChar char="v"/>
            </a:pPr>
            <a:r>
              <a:rPr lang="en-GB" sz="2400" dirty="0" smtClean="0"/>
              <a:t>Support</a:t>
            </a:r>
          </a:p>
          <a:p>
            <a:pPr marL="342900" indent="-342900">
              <a:buFont typeface="Wingdings" panose="05000000000000000000" pitchFamily="2" charset="2"/>
              <a:buChar char="v"/>
            </a:pPr>
            <a:r>
              <a:rPr lang="en-GB" sz="2400" dirty="0" smtClean="0"/>
              <a:t>Architecture</a:t>
            </a:r>
          </a:p>
          <a:p>
            <a:endParaRPr lang="en-GB" sz="2000" dirty="0"/>
          </a:p>
          <a:p>
            <a:endParaRPr lang="en-GB" dirty="0"/>
          </a:p>
        </p:txBody>
      </p:sp>
    </p:spTree>
    <p:extLst>
      <p:ext uri="{BB962C8B-B14F-4D97-AF65-F5344CB8AC3E}">
        <p14:creationId xmlns:p14="http://schemas.microsoft.com/office/powerpoint/2010/main" val="33856992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66000">
              <a:srgbClr val="F0F0F0"/>
            </a:gs>
            <a:gs pos="0">
              <a:srgbClr val="FFFFFF"/>
            </a:gs>
            <a:gs pos="80000">
              <a:srgbClr val="DADADA"/>
            </a:gs>
            <a:gs pos="100000">
              <a:srgbClr val="D4D4D4"/>
            </a:gs>
          </a:gsLst>
          <a:lin ang="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3944"/>
          <a:stretch/>
        </p:blipFill>
        <p:spPr>
          <a:xfrm>
            <a:off x="7467598" y="-208160"/>
            <a:ext cx="5528238" cy="7201627"/>
          </a:xfrm>
          <a:prstGeom prst="rect">
            <a:avLst/>
          </a:prstGeom>
          <a:ln>
            <a:noFill/>
          </a:ln>
          <a:effectLst>
            <a:softEdge rad="112500"/>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09" y="-101598"/>
            <a:ext cx="8028213" cy="5333998"/>
          </a:xfrm>
          <a:prstGeom prst="rect">
            <a:avLst/>
          </a:prstGeom>
          <a:ln>
            <a:noFill/>
          </a:ln>
          <a:effectLst>
            <a:softEdge rad="112500"/>
          </a:effectLst>
        </p:spPr>
      </p:pic>
      <p:sp>
        <p:nvSpPr>
          <p:cNvPr id="3" name="TextBox 2"/>
          <p:cNvSpPr txBox="1"/>
          <p:nvPr/>
        </p:nvSpPr>
        <p:spPr>
          <a:xfrm>
            <a:off x="7603067" y="169332"/>
            <a:ext cx="3800079" cy="6924973"/>
          </a:xfrm>
          <a:prstGeom prst="rect">
            <a:avLst/>
          </a:prstGeom>
          <a:noFill/>
        </p:spPr>
        <p:txBody>
          <a:bodyPr wrap="none" rtlCol="0">
            <a:spAutoFit/>
          </a:bodyPr>
          <a:lstStyle/>
          <a:p>
            <a:r>
              <a:rPr lang="en-GB" sz="4800" dirty="0" err="1" smtClean="0">
                <a:latin typeface="+mj-lt"/>
              </a:rPr>
              <a:t>Deployability</a:t>
            </a:r>
            <a:endParaRPr lang="en-GB" sz="4800" dirty="0" smtClean="0">
              <a:latin typeface="+mj-lt"/>
            </a:endParaRPr>
          </a:p>
          <a:p>
            <a:endParaRPr lang="en-GB" dirty="0"/>
          </a:p>
          <a:p>
            <a:pPr marL="342900" indent="-342900">
              <a:buFont typeface="Wingdings" panose="05000000000000000000" pitchFamily="2" charset="2"/>
              <a:buChar char="v"/>
            </a:pPr>
            <a:r>
              <a:rPr lang="en-GB" sz="2400" dirty="0"/>
              <a:t>Walking </a:t>
            </a:r>
            <a:r>
              <a:rPr lang="en-GB" sz="2400" dirty="0" smtClean="0"/>
              <a:t>Skeleton</a:t>
            </a:r>
          </a:p>
          <a:p>
            <a:pPr marL="342900" indent="-342900">
              <a:buFont typeface="Wingdings" panose="05000000000000000000" pitchFamily="2" charset="2"/>
              <a:buChar char="v"/>
            </a:pPr>
            <a:endParaRPr lang="en-GB" sz="2400" dirty="0"/>
          </a:p>
          <a:p>
            <a:pPr marL="342900" indent="-342900">
              <a:buFont typeface="Wingdings" panose="05000000000000000000" pitchFamily="2" charset="2"/>
              <a:buChar char="v"/>
            </a:pPr>
            <a:r>
              <a:rPr lang="en-GB" sz="2400" dirty="0" smtClean="0"/>
              <a:t>Reliable</a:t>
            </a:r>
            <a:endParaRPr lang="en-GB" sz="2400" dirty="0" smtClean="0"/>
          </a:p>
          <a:p>
            <a:pPr marL="342900" indent="-342900">
              <a:buFont typeface="Wingdings" panose="05000000000000000000" pitchFamily="2" charset="2"/>
              <a:buChar char="v"/>
            </a:pPr>
            <a:r>
              <a:rPr lang="en-GB" sz="2400" dirty="0" smtClean="0"/>
              <a:t>Repeatable/Reproducible</a:t>
            </a:r>
            <a:endParaRPr lang="en-GB" sz="2400" dirty="0" smtClean="0"/>
          </a:p>
          <a:p>
            <a:pPr marL="342900" indent="-342900">
              <a:buFont typeface="Wingdings" panose="05000000000000000000" pitchFamily="2" charset="2"/>
              <a:buChar char="v"/>
            </a:pPr>
            <a:r>
              <a:rPr lang="en-GB" sz="2400" dirty="0" smtClean="0"/>
              <a:t>Rapid</a:t>
            </a:r>
          </a:p>
          <a:p>
            <a:pPr marL="342900" indent="-342900">
              <a:buFont typeface="Wingdings" panose="05000000000000000000" pitchFamily="2" charset="2"/>
              <a:buChar char="v"/>
            </a:pPr>
            <a:r>
              <a:rPr lang="en-GB" sz="2400" dirty="0" smtClean="0"/>
              <a:t>Roll-back</a:t>
            </a:r>
          </a:p>
          <a:p>
            <a:endParaRPr lang="en-GB" sz="2400" dirty="0"/>
          </a:p>
          <a:p>
            <a:r>
              <a:rPr lang="en-GB" sz="2800" dirty="0" smtClean="0"/>
              <a:t>PIPELINES</a:t>
            </a:r>
          </a:p>
          <a:p>
            <a:pPr marL="342900" indent="-342900">
              <a:buFont typeface="Wingdings" panose="05000000000000000000" pitchFamily="2" charset="2"/>
              <a:buChar char="v"/>
            </a:pPr>
            <a:endParaRPr lang="en-GB" sz="2400" dirty="0" smtClean="0"/>
          </a:p>
          <a:p>
            <a:pPr marL="342900" indent="-342900">
              <a:buFont typeface="Wingdings" panose="05000000000000000000" pitchFamily="2" charset="2"/>
              <a:buChar char="v"/>
            </a:pPr>
            <a:r>
              <a:rPr lang="en-GB" sz="2400" dirty="0" smtClean="0"/>
              <a:t>Each step understood </a:t>
            </a:r>
          </a:p>
          <a:p>
            <a:pPr marL="800100" lvl="1" indent="-342900">
              <a:buFont typeface="Wingdings" panose="05000000000000000000" pitchFamily="2" charset="2"/>
              <a:buChar char="v"/>
            </a:pPr>
            <a:r>
              <a:rPr lang="en-GB" sz="2400" dirty="0" smtClean="0"/>
              <a:t>Applications / Services</a:t>
            </a:r>
          </a:p>
          <a:p>
            <a:pPr marL="800100" lvl="1" indent="-342900">
              <a:buFont typeface="Wingdings" panose="05000000000000000000" pitchFamily="2" charset="2"/>
              <a:buChar char="v"/>
            </a:pPr>
            <a:r>
              <a:rPr lang="en-GB" sz="2400" dirty="0" smtClean="0"/>
              <a:t>Databases</a:t>
            </a:r>
          </a:p>
          <a:p>
            <a:pPr marL="800100" lvl="1" indent="-342900">
              <a:buFont typeface="Wingdings" panose="05000000000000000000" pitchFamily="2" charset="2"/>
              <a:buChar char="v"/>
            </a:pPr>
            <a:r>
              <a:rPr lang="en-GB" sz="2400" dirty="0" smtClean="0"/>
              <a:t>Environments</a:t>
            </a:r>
          </a:p>
          <a:p>
            <a:pPr marL="342900" indent="-342900">
              <a:buFont typeface="Wingdings" panose="05000000000000000000" pitchFamily="2" charset="2"/>
              <a:buChar char="v"/>
            </a:pPr>
            <a:r>
              <a:rPr lang="en-GB" sz="2400" dirty="0" smtClean="0"/>
              <a:t>Test </a:t>
            </a:r>
            <a:r>
              <a:rPr lang="en-GB" sz="2400" dirty="0" smtClean="0"/>
              <a:t>During Deployment</a:t>
            </a:r>
          </a:p>
          <a:p>
            <a:endParaRPr lang="en-GB" sz="2000" dirty="0"/>
          </a:p>
          <a:p>
            <a:endParaRPr lang="en-GB" dirty="0"/>
          </a:p>
        </p:txBody>
      </p:sp>
    </p:spTree>
    <p:extLst>
      <p:ext uri="{BB962C8B-B14F-4D97-AF65-F5344CB8AC3E}">
        <p14:creationId xmlns:p14="http://schemas.microsoft.com/office/powerpoint/2010/main" val="2171927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0C4D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61068" y="0"/>
            <a:ext cx="5530932" cy="6858000"/>
          </a:xfrm>
          <a:prstGeom prst="rect">
            <a:avLst/>
          </a:prstGeom>
        </p:spPr>
      </p:pic>
      <p:sp>
        <p:nvSpPr>
          <p:cNvPr id="3" name="TextBox 2"/>
          <p:cNvSpPr txBox="1"/>
          <p:nvPr/>
        </p:nvSpPr>
        <p:spPr>
          <a:xfrm>
            <a:off x="355600" y="169332"/>
            <a:ext cx="4681794" cy="6432530"/>
          </a:xfrm>
          <a:prstGeom prst="rect">
            <a:avLst/>
          </a:prstGeom>
          <a:noFill/>
        </p:spPr>
        <p:txBody>
          <a:bodyPr wrap="none" rtlCol="0">
            <a:spAutoFit/>
          </a:bodyPr>
          <a:lstStyle/>
          <a:p>
            <a:r>
              <a:rPr lang="en-GB" sz="4800" dirty="0" smtClean="0">
                <a:effectLst>
                  <a:glow rad="76200">
                    <a:schemeClr val="bg1">
                      <a:alpha val="30000"/>
                    </a:schemeClr>
                  </a:glow>
                </a:effectLst>
                <a:latin typeface="+mj-lt"/>
              </a:rPr>
              <a:t>Maintainability</a:t>
            </a:r>
          </a:p>
          <a:p>
            <a:endParaRPr lang="en-GB" dirty="0" smtClean="0">
              <a:effectLst>
                <a:glow rad="76200">
                  <a:schemeClr val="bg1">
                    <a:alpha val="30000"/>
                  </a:schemeClr>
                </a:glow>
              </a:effectLst>
            </a:endParaRPr>
          </a:p>
          <a:p>
            <a:r>
              <a:rPr lang="en-GB" sz="2800" dirty="0" smtClean="0">
                <a:effectLst>
                  <a:glow rad="76200">
                    <a:schemeClr val="bg1">
                      <a:alpha val="30000"/>
                    </a:schemeClr>
                  </a:glow>
                </a:effectLst>
              </a:rPr>
              <a:t>What builds up over time?</a:t>
            </a:r>
          </a:p>
          <a:p>
            <a:endParaRPr lang="en-GB" sz="2800" dirty="0">
              <a:effectLst>
                <a:glow rad="76200">
                  <a:schemeClr val="bg1">
                    <a:alpha val="30000"/>
                  </a:schemeClr>
                </a:glow>
              </a:effectLst>
            </a:endParaRPr>
          </a:p>
          <a:p>
            <a:pPr marL="342900" indent="-342900">
              <a:buFont typeface="Wingdings" panose="05000000000000000000" pitchFamily="2" charset="2"/>
              <a:buChar char="v"/>
            </a:pPr>
            <a:r>
              <a:rPr lang="en-GB" sz="2800" dirty="0" smtClean="0">
                <a:effectLst>
                  <a:glow rad="76200">
                    <a:schemeClr val="bg1">
                      <a:alpha val="30000"/>
                    </a:schemeClr>
                  </a:glow>
                </a:effectLst>
              </a:rPr>
              <a:t>Logs</a:t>
            </a:r>
          </a:p>
          <a:p>
            <a:pPr marL="342900" indent="-342900">
              <a:buFont typeface="Wingdings" panose="05000000000000000000" pitchFamily="2" charset="2"/>
              <a:buChar char="v"/>
            </a:pPr>
            <a:r>
              <a:rPr lang="en-GB" sz="2800" dirty="0" smtClean="0">
                <a:effectLst>
                  <a:glow rad="76200">
                    <a:schemeClr val="bg1">
                      <a:alpha val="30000"/>
                    </a:schemeClr>
                  </a:glow>
                </a:effectLst>
              </a:rPr>
              <a:t>Data</a:t>
            </a:r>
          </a:p>
          <a:p>
            <a:pPr marL="342900" indent="-342900">
              <a:buFont typeface="Wingdings" panose="05000000000000000000" pitchFamily="2" charset="2"/>
              <a:buChar char="v"/>
            </a:pPr>
            <a:r>
              <a:rPr lang="en-GB" sz="2800" dirty="0" smtClean="0">
                <a:effectLst>
                  <a:glow rad="76200">
                    <a:schemeClr val="bg1">
                      <a:alpha val="30000"/>
                    </a:schemeClr>
                  </a:glow>
                </a:effectLst>
              </a:rPr>
              <a:t>Audit</a:t>
            </a:r>
          </a:p>
          <a:p>
            <a:pPr marL="342900" indent="-342900">
              <a:buFont typeface="Wingdings" panose="05000000000000000000" pitchFamily="2" charset="2"/>
              <a:buChar char="v"/>
            </a:pPr>
            <a:r>
              <a:rPr lang="en-GB" sz="2800" dirty="0" smtClean="0">
                <a:effectLst>
                  <a:glow rad="76200">
                    <a:schemeClr val="bg1">
                      <a:alpha val="30000"/>
                    </a:schemeClr>
                  </a:glow>
                </a:effectLst>
              </a:rPr>
              <a:t>Memory Usage</a:t>
            </a:r>
          </a:p>
          <a:p>
            <a:endParaRPr lang="en-GB" sz="2800" dirty="0">
              <a:effectLst>
                <a:glow rad="76200">
                  <a:schemeClr val="bg1">
                    <a:alpha val="30000"/>
                  </a:schemeClr>
                </a:glow>
              </a:effectLst>
            </a:endParaRPr>
          </a:p>
          <a:p>
            <a:r>
              <a:rPr lang="en-GB" sz="2800" dirty="0" smtClean="0">
                <a:effectLst>
                  <a:glow rad="76200">
                    <a:schemeClr val="bg1">
                      <a:alpha val="30000"/>
                    </a:schemeClr>
                  </a:glow>
                </a:effectLst>
              </a:rPr>
              <a:t>What Maintenance is Needed?</a:t>
            </a:r>
          </a:p>
          <a:p>
            <a:endParaRPr lang="en-GB" sz="2800" dirty="0" smtClean="0">
              <a:effectLst>
                <a:glow rad="76200">
                  <a:schemeClr val="bg1">
                    <a:alpha val="30000"/>
                  </a:schemeClr>
                </a:glow>
              </a:effectLst>
            </a:endParaRPr>
          </a:p>
          <a:p>
            <a:pPr marL="342900" indent="-342900">
              <a:buFont typeface="Wingdings" panose="05000000000000000000" pitchFamily="2" charset="2"/>
              <a:buChar char="v"/>
            </a:pPr>
            <a:r>
              <a:rPr lang="en-GB" sz="2800" dirty="0" smtClean="0">
                <a:effectLst>
                  <a:glow rad="76200">
                    <a:schemeClr val="bg1">
                      <a:alpha val="30000"/>
                    </a:schemeClr>
                  </a:glow>
                </a:effectLst>
              </a:rPr>
              <a:t>Automatic</a:t>
            </a:r>
          </a:p>
          <a:p>
            <a:pPr marL="342900" indent="-342900">
              <a:buFont typeface="Wingdings" panose="05000000000000000000" pitchFamily="2" charset="2"/>
              <a:buChar char="v"/>
            </a:pPr>
            <a:r>
              <a:rPr lang="en-GB" sz="2800" dirty="0" smtClean="0">
                <a:effectLst>
                  <a:glow rad="76200">
                    <a:schemeClr val="bg1">
                      <a:alpha val="30000"/>
                    </a:schemeClr>
                  </a:glow>
                </a:effectLst>
              </a:rPr>
              <a:t>Manual</a:t>
            </a:r>
          </a:p>
          <a:p>
            <a:endParaRPr lang="en-GB" sz="2000" dirty="0">
              <a:effectLst>
                <a:glow rad="76200">
                  <a:schemeClr val="bg1">
                    <a:alpha val="30000"/>
                  </a:schemeClr>
                </a:glow>
              </a:effectLst>
            </a:endParaRPr>
          </a:p>
          <a:p>
            <a:endParaRPr lang="en-GB" dirty="0">
              <a:effectLst>
                <a:glow rad="76200">
                  <a:schemeClr val="bg1">
                    <a:alpha val="30000"/>
                  </a:schemeClr>
                </a:glow>
              </a:effectLst>
            </a:endParaRPr>
          </a:p>
        </p:txBody>
      </p:sp>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473822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5600" y="169332"/>
            <a:ext cx="6259406" cy="6432530"/>
          </a:xfrm>
          <a:prstGeom prst="rect">
            <a:avLst/>
          </a:prstGeom>
          <a:noFill/>
        </p:spPr>
        <p:txBody>
          <a:bodyPr wrap="none" rtlCol="0">
            <a:spAutoFit/>
          </a:bodyPr>
          <a:lstStyle/>
          <a:p>
            <a:r>
              <a:rPr lang="en-GB" sz="4800" dirty="0" smtClean="0">
                <a:effectLst>
                  <a:glow rad="76200">
                    <a:schemeClr val="bg1">
                      <a:alpha val="30000"/>
                    </a:schemeClr>
                  </a:glow>
                </a:effectLst>
                <a:latin typeface="+mj-lt"/>
              </a:rPr>
              <a:t>Control</a:t>
            </a:r>
          </a:p>
          <a:p>
            <a:endParaRPr lang="en-GB" dirty="0" smtClean="0">
              <a:effectLst>
                <a:glow rad="76200">
                  <a:schemeClr val="bg1">
                    <a:alpha val="30000"/>
                  </a:schemeClr>
                </a:glow>
              </a:effectLst>
            </a:endParaRPr>
          </a:p>
          <a:p>
            <a:r>
              <a:rPr lang="en-GB" sz="2800" dirty="0" smtClean="0">
                <a:effectLst>
                  <a:glow rad="76200">
                    <a:schemeClr val="bg1">
                      <a:alpha val="30000"/>
                    </a:schemeClr>
                  </a:glow>
                </a:effectLst>
              </a:rPr>
              <a:t>Protection against inappropriate access</a:t>
            </a:r>
          </a:p>
          <a:p>
            <a:endParaRPr lang="en-GB" sz="2800" dirty="0">
              <a:effectLst>
                <a:glow rad="76200">
                  <a:schemeClr val="bg1">
                    <a:alpha val="30000"/>
                  </a:schemeClr>
                </a:glow>
              </a:effectLst>
            </a:endParaRPr>
          </a:p>
          <a:p>
            <a:pPr marL="342900" indent="-342900">
              <a:buFont typeface="Wingdings" panose="05000000000000000000" pitchFamily="2" charset="2"/>
              <a:buChar char="v"/>
            </a:pPr>
            <a:r>
              <a:rPr lang="en-GB" sz="2800" dirty="0" smtClean="0">
                <a:effectLst>
                  <a:glow rad="76200">
                    <a:schemeClr val="bg1">
                      <a:alpha val="30000"/>
                    </a:schemeClr>
                  </a:glow>
                </a:effectLst>
              </a:rPr>
              <a:t>Internally</a:t>
            </a:r>
          </a:p>
          <a:p>
            <a:pPr marL="342900" indent="-342900">
              <a:buFont typeface="Wingdings" panose="05000000000000000000" pitchFamily="2" charset="2"/>
              <a:buChar char="v"/>
            </a:pPr>
            <a:r>
              <a:rPr lang="en-GB" sz="2800" dirty="0" smtClean="0">
                <a:effectLst>
                  <a:glow rad="76200">
                    <a:schemeClr val="bg1">
                      <a:alpha val="30000"/>
                    </a:schemeClr>
                  </a:glow>
                </a:effectLst>
              </a:rPr>
              <a:t>Externally</a:t>
            </a:r>
          </a:p>
          <a:p>
            <a:endParaRPr lang="en-GB" sz="2800" dirty="0">
              <a:effectLst>
                <a:glow rad="76200">
                  <a:schemeClr val="bg1">
                    <a:alpha val="30000"/>
                  </a:schemeClr>
                </a:glow>
              </a:effectLst>
            </a:endParaRPr>
          </a:p>
          <a:p>
            <a:r>
              <a:rPr lang="en-GB" sz="2800" dirty="0" smtClean="0">
                <a:effectLst>
                  <a:glow rad="76200">
                    <a:schemeClr val="bg1">
                      <a:alpha val="30000"/>
                    </a:schemeClr>
                  </a:glow>
                </a:effectLst>
              </a:rPr>
              <a:t>Regularly Review and Reduce Permissions</a:t>
            </a:r>
          </a:p>
          <a:p>
            <a:endParaRPr lang="en-GB" sz="2800" dirty="0">
              <a:effectLst>
                <a:glow rad="76200">
                  <a:schemeClr val="bg1">
                    <a:alpha val="30000"/>
                  </a:schemeClr>
                </a:glow>
              </a:effectLst>
            </a:endParaRPr>
          </a:p>
          <a:p>
            <a:pPr marL="457200" indent="-457200">
              <a:buFont typeface="Wingdings" panose="05000000000000000000" pitchFamily="2" charset="2"/>
              <a:buChar char="Ø"/>
            </a:pPr>
            <a:r>
              <a:rPr lang="en-GB" sz="2800" dirty="0" smtClean="0">
                <a:effectLst>
                  <a:glow rad="76200">
                    <a:schemeClr val="bg1">
                      <a:alpha val="30000"/>
                    </a:schemeClr>
                  </a:glow>
                </a:effectLst>
              </a:rPr>
              <a:t>Minimum Viable Permissions</a:t>
            </a:r>
          </a:p>
          <a:p>
            <a:pPr marL="457200" indent="-457200">
              <a:buFont typeface="Wingdings" panose="05000000000000000000" pitchFamily="2" charset="2"/>
              <a:buChar char="Ø"/>
            </a:pPr>
            <a:r>
              <a:rPr lang="en-GB" sz="2800" dirty="0" smtClean="0">
                <a:effectLst>
                  <a:glow rad="76200">
                    <a:schemeClr val="bg1">
                      <a:alpha val="30000"/>
                    </a:schemeClr>
                  </a:glow>
                </a:effectLst>
              </a:rPr>
              <a:t>Access via Controlled System</a:t>
            </a:r>
          </a:p>
          <a:p>
            <a:pPr marL="457200" indent="-457200">
              <a:buFont typeface="Wingdings" panose="05000000000000000000" pitchFamily="2" charset="2"/>
              <a:buChar char="Ø"/>
            </a:pPr>
            <a:r>
              <a:rPr lang="en-GB" sz="2800" dirty="0" smtClean="0">
                <a:effectLst>
                  <a:glow rad="76200">
                    <a:schemeClr val="bg1">
                      <a:alpha val="30000"/>
                    </a:schemeClr>
                  </a:glow>
                </a:effectLst>
              </a:rPr>
              <a:t>Access Audit</a:t>
            </a:r>
          </a:p>
          <a:p>
            <a:endParaRPr lang="en-GB" sz="2800" dirty="0" smtClean="0">
              <a:effectLst>
                <a:glow rad="76200">
                  <a:schemeClr val="bg1">
                    <a:alpha val="30000"/>
                  </a:schemeClr>
                </a:glow>
              </a:effectLst>
            </a:endParaRPr>
          </a:p>
          <a:p>
            <a:endParaRPr lang="en-GB" sz="2000" dirty="0">
              <a:effectLst>
                <a:glow rad="76200">
                  <a:schemeClr val="bg1">
                    <a:alpha val="30000"/>
                  </a:schemeClr>
                </a:glow>
              </a:effectLst>
            </a:endParaRPr>
          </a:p>
          <a:p>
            <a:endParaRPr lang="en-GB" dirty="0">
              <a:effectLst>
                <a:glow rad="76200">
                  <a:schemeClr val="bg1">
                    <a:alpha val="30000"/>
                  </a:schemeClr>
                </a:glo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0" y="0"/>
            <a:ext cx="5229225" cy="6858000"/>
          </a:xfrm>
          <a:prstGeom prst="rect">
            <a:avLst/>
          </a:prstGeom>
        </p:spPr>
      </p:pic>
      <p:sp>
        <p:nvSpPr>
          <p:cNvPr id="2" name="Rectangle 1"/>
          <p:cNvSpPr/>
          <p:nvPr/>
        </p:nvSpPr>
        <p:spPr>
          <a:xfrm>
            <a:off x="7490299" y="3949430"/>
            <a:ext cx="4445540" cy="622571"/>
          </a:xfrm>
          <a:prstGeom prst="rect">
            <a:avLst/>
          </a:prstGeom>
          <a:solidFill>
            <a:srgbClr val="E61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latin typeface="Times New Roman" panose="02020603050405020304" pitchFamily="18" charset="0"/>
                <a:cs typeface="Times New Roman" panose="02020603050405020304" pitchFamily="18" charset="0"/>
              </a:rPr>
              <a:t>What the F*** Is Security?</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5410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artisticPaintStrokes/>
                    </a14:imgEffect>
                    <a14:imgEffect>
                      <a14:brightnessContrast bright="40000" contrast="-20000"/>
                    </a14:imgEffect>
                  </a14:imgLayer>
                </a14:imgProps>
              </a:ext>
              <a:ext uri="{28A0092B-C50C-407E-A947-70E740481C1C}">
                <a14:useLocalDpi xmlns:a14="http://schemas.microsoft.com/office/drawing/2010/main" val="0"/>
              </a:ext>
            </a:extLst>
          </a:blip>
          <a:srcRect l="22166" r="48167"/>
          <a:stretch/>
        </p:blipFill>
        <p:spPr>
          <a:xfrm rot="5400000">
            <a:off x="2418758" y="-2418758"/>
            <a:ext cx="7575464" cy="12412980"/>
          </a:xfrm>
          <a:prstGeom prst="rect">
            <a:avLst/>
          </a:prstGeom>
        </p:spPr>
      </p:pic>
      <p:sp>
        <p:nvSpPr>
          <p:cNvPr id="6" name="TextBox 5"/>
          <p:cNvSpPr txBox="1"/>
          <p:nvPr/>
        </p:nvSpPr>
        <p:spPr>
          <a:xfrm>
            <a:off x="2605621" y="1118135"/>
            <a:ext cx="7120411" cy="3200876"/>
          </a:xfrm>
          <a:prstGeom prst="rect">
            <a:avLst/>
          </a:prstGeom>
          <a:noFill/>
        </p:spPr>
        <p:txBody>
          <a:bodyPr wrap="none" rtlCol="0">
            <a:spAutoFit/>
          </a:bodyPr>
          <a:lstStyle/>
          <a:p>
            <a:r>
              <a:rPr lang="en-GB" sz="4400" dirty="0" smtClean="0">
                <a:effectLst>
                  <a:glow rad="101600">
                    <a:srgbClr val="C0D8FF">
                      <a:alpha val="40000"/>
                    </a:srgbClr>
                  </a:glow>
                </a:effectLst>
              </a:rPr>
              <a:t>Monitoring</a:t>
            </a:r>
            <a:endParaRPr lang="en-GB" sz="4000" dirty="0" smtClean="0">
              <a:effectLst>
                <a:glow rad="101600">
                  <a:srgbClr val="C0D8FF">
                    <a:alpha val="40000"/>
                  </a:srgbClr>
                </a:glow>
              </a:effectLst>
            </a:endParaRPr>
          </a:p>
          <a:p>
            <a:pPr marL="285750" indent="-285750">
              <a:buFont typeface="Wingdings" panose="05000000000000000000" pitchFamily="2" charset="2"/>
              <a:buChar char="v"/>
            </a:pPr>
            <a:endParaRPr lang="en-GB" dirty="0" smtClean="0">
              <a:effectLst>
                <a:glow rad="101600">
                  <a:srgbClr val="C0D8FF">
                    <a:alpha val="40000"/>
                  </a:srgbClr>
                </a:glow>
              </a:effectLst>
            </a:endParaRPr>
          </a:p>
          <a:p>
            <a:pPr marL="285750" indent="-285750">
              <a:buFont typeface="Wingdings" panose="05000000000000000000" pitchFamily="2" charset="2"/>
              <a:buChar char="v"/>
            </a:pPr>
            <a:r>
              <a:rPr lang="en-GB" sz="2800" dirty="0" smtClean="0">
                <a:effectLst>
                  <a:glow rad="101600">
                    <a:srgbClr val="C0D8FF">
                      <a:alpha val="40000"/>
                    </a:srgbClr>
                  </a:glow>
                </a:effectLst>
              </a:rPr>
              <a:t>Application Logs</a:t>
            </a:r>
          </a:p>
          <a:p>
            <a:pPr marL="285750" indent="-285750">
              <a:buFont typeface="Wingdings" panose="05000000000000000000" pitchFamily="2" charset="2"/>
              <a:buChar char="v"/>
            </a:pPr>
            <a:r>
              <a:rPr lang="en-GB" sz="2800" dirty="0" smtClean="0">
                <a:effectLst>
                  <a:glow rad="101600">
                    <a:srgbClr val="C0D8FF">
                      <a:alpha val="40000"/>
                    </a:srgbClr>
                  </a:glow>
                </a:effectLst>
              </a:rPr>
              <a:t>System Performance</a:t>
            </a:r>
          </a:p>
          <a:p>
            <a:pPr marL="285750" indent="-285750">
              <a:buFont typeface="Wingdings" panose="05000000000000000000" pitchFamily="2" charset="2"/>
              <a:buChar char="v"/>
            </a:pPr>
            <a:r>
              <a:rPr lang="en-GB" sz="2800" dirty="0" smtClean="0">
                <a:effectLst>
                  <a:glow rad="101600">
                    <a:srgbClr val="C0D8FF">
                      <a:alpha val="40000"/>
                    </a:srgbClr>
                  </a:glow>
                </a:effectLst>
              </a:rPr>
              <a:t>Link Ops Monitoring to Test </a:t>
            </a:r>
            <a:r>
              <a:rPr lang="en-GB" sz="2800" dirty="0" smtClean="0">
                <a:effectLst>
                  <a:glow rad="101600">
                    <a:srgbClr val="C0D8FF">
                      <a:alpha val="40000"/>
                    </a:srgbClr>
                  </a:glow>
                </a:effectLst>
              </a:rPr>
              <a:t>Results</a:t>
            </a:r>
          </a:p>
          <a:p>
            <a:pPr marL="285750" indent="-285750">
              <a:buFont typeface="Wingdings" panose="05000000000000000000" pitchFamily="2" charset="2"/>
              <a:buChar char="v"/>
            </a:pPr>
            <a:r>
              <a:rPr lang="en-GB" sz="2800" dirty="0" smtClean="0">
                <a:effectLst>
                  <a:glow rad="101600">
                    <a:srgbClr val="C0D8FF">
                      <a:alpha val="40000"/>
                    </a:srgbClr>
                  </a:glow>
                </a:effectLst>
              </a:rPr>
              <a:t>Everyone has access to the same dashboards </a:t>
            </a:r>
          </a:p>
          <a:p>
            <a:pPr marL="285750" indent="-285750">
              <a:buFont typeface="Wingdings" panose="05000000000000000000" pitchFamily="2" charset="2"/>
              <a:buChar char="v"/>
            </a:pPr>
            <a:r>
              <a:rPr lang="en-GB" sz="2800" dirty="0" smtClean="0">
                <a:effectLst>
                  <a:glow rad="101600">
                    <a:srgbClr val="C0D8FF">
                      <a:alpha val="40000"/>
                    </a:srgbClr>
                  </a:glow>
                </a:effectLst>
              </a:rPr>
              <a:t>Signal to Noise Ratio</a:t>
            </a:r>
            <a:endParaRPr lang="en-GB" sz="2800" dirty="0" smtClean="0">
              <a:effectLst>
                <a:glow rad="101600">
                  <a:srgbClr val="C0D8FF">
                    <a:alpha val="40000"/>
                  </a:srgbClr>
                </a:glow>
              </a:effectLst>
            </a:endParaRPr>
          </a:p>
        </p:txBody>
      </p:sp>
      <p:sp>
        <p:nvSpPr>
          <p:cNvPr id="9" name="Rectangle 8"/>
          <p:cNvSpPr/>
          <p:nvPr/>
        </p:nvSpPr>
        <p:spPr>
          <a:xfrm>
            <a:off x="8653726" y="6803141"/>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271349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57000"/>
                    </a14:imgEffect>
                  </a14:imgLayer>
                </a14:imgProps>
              </a:ext>
            </a:extLst>
          </a:blip>
          <a:stretch>
            <a:fillRect/>
          </a:stretch>
        </p:blipFill>
        <p:spPr>
          <a:xfrm>
            <a:off x="-120028" y="-44169"/>
            <a:ext cx="13198446" cy="6987413"/>
          </a:xfrm>
          <a:prstGeom prst="rect">
            <a:avLst/>
          </a:prstGeom>
        </p:spPr>
      </p:pic>
      <p:sp>
        <p:nvSpPr>
          <p:cNvPr id="7" name="TextBox 6"/>
          <p:cNvSpPr txBox="1"/>
          <p:nvPr/>
        </p:nvSpPr>
        <p:spPr>
          <a:xfrm>
            <a:off x="6614572" y="1012398"/>
            <a:ext cx="5198218" cy="4924425"/>
          </a:xfrm>
          <a:prstGeom prst="rect">
            <a:avLst/>
          </a:prstGeom>
          <a:noFill/>
          <a:effectLst>
            <a:glow rad="317500">
              <a:schemeClr val="bg1">
                <a:alpha val="60000"/>
              </a:schemeClr>
            </a:glow>
            <a:softEdge rad="63500"/>
          </a:effectLst>
        </p:spPr>
        <p:txBody>
          <a:bodyPr wrap="none" rtlCol="0">
            <a:spAutoFit/>
          </a:bodyPr>
          <a:lstStyle/>
          <a:p>
            <a:r>
              <a:rPr lang="en-GB" sz="4400" dirty="0" smtClean="0">
                <a:effectLst>
                  <a:glow rad="101600">
                    <a:srgbClr val="C0D8FF">
                      <a:alpha val="40000"/>
                    </a:srgbClr>
                  </a:glow>
                </a:effectLst>
              </a:rPr>
              <a:t>Inspect/Analyse</a:t>
            </a:r>
            <a:endParaRPr lang="en-GB" sz="4000" dirty="0" smtClean="0">
              <a:effectLst>
                <a:glow rad="101600">
                  <a:srgbClr val="C0D8FF">
                    <a:alpha val="40000"/>
                  </a:srgbClr>
                </a:glow>
              </a:effectLst>
            </a:endParaRPr>
          </a:p>
          <a:p>
            <a:pPr marL="285750" indent="-285750">
              <a:buFont typeface="Wingdings" panose="05000000000000000000" pitchFamily="2" charset="2"/>
              <a:buChar char="v"/>
            </a:pPr>
            <a:endParaRPr lang="en-GB" dirty="0" smtClean="0">
              <a:effectLst>
                <a:glow rad="101600">
                  <a:srgbClr val="C0D8FF">
                    <a:alpha val="40000"/>
                  </a:srgbClr>
                </a:glow>
              </a:effectLst>
            </a:endParaRPr>
          </a:p>
          <a:p>
            <a:pPr marL="285750" indent="-285750">
              <a:buFont typeface="Wingdings" panose="05000000000000000000" pitchFamily="2" charset="2"/>
              <a:buChar char="v"/>
            </a:pPr>
            <a:r>
              <a:rPr lang="en-GB" sz="2800" dirty="0" smtClean="0">
                <a:effectLst>
                  <a:glow rad="101600">
                    <a:srgbClr val="C0D8FF">
                      <a:alpha val="40000"/>
                    </a:srgbClr>
                  </a:glow>
                </a:effectLst>
              </a:rPr>
              <a:t>What queries need to be run?</a:t>
            </a:r>
          </a:p>
          <a:p>
            <a:pPr marL="742950" lvl="1" indent="-285750">
              <a:buFont typeface="Wingdings" panose="05000000000000000000" pitchFamily="2" charset="2"/>
              <a:buChar char="v"/>
            </a:pPr>
            <a:r>
              <a:rPr lang="en-GB" sz="2800" dirty="0" smtClean="0">
                <a:effectLst>
                  <a:glow rad="101600">
                    <a:srgbClr val="C0D8FF">
                      <a:alpha val="40000"/>
                    </a:srgbClr>
                  </a:glow>
                </a:effectLst>
              </a:rPr>
              <a:t>Source-Controlled</a:t>
            </a:r>
          </a:p>
          <a:p>
            <a:pPr marL="742950" lvl="1" indent="-285750">
              <a:buFont typeface="Wingdings" panose="05000000000000000000" pitchFamily="2" charset="2"/>
              <a:buChar char="v"/>
            </a:pPr>
            <a:r>
              <a:rPr lang="en-GB" sz="2800" dirty="0" smtClean="0">
                <a:effectLst>
                  <a:glow rad="101600">
                    <a:srgbClr val="C0D8FF">
                      <a:alpha val="40000"/>
                    </a:srgbClr>
                  </a:glow>
                </a:effectLst>
              </a:rPr>
              <a:t>Automated</a:t>
            </a:r>
          </a:p>
          <a:p>
            <a:pPr marL="742950" lvl="1" indent="-285750">
              <a:buFont typeface="Wingdings" panose="05000000000000000000" pitchFamily="2" charset="2"/>
              <a:buChar char="v"/>
            </a:pPr>
            <a:endParaRPr lang="en-GB" sz="2800" dirty="0">
              <a:effectLst>
                <a:glow rad="101600">
                  <a:srgbClr val="C0D8FF">
                    <a:alpha val="40000"/>
                  </a:srgbClr>
                </a:glow>
              </a:effectLst>
            </a:endParaRPr>
          </a:p>
          <a:p>
            <a:pPr marL="285750" indent="-285750">
              <a:buFont typeface="Wingdings" panose="05000000000000000000" pitchFamily="2" charset="2"/>
              <a:buChar char="v"/>
            </a:pPr>
            <a:r>
              <a:rPr lang="en-GB" sz="2800" dirty="0" smtClean="0">
                <a:effectLst>
                  <a:glow rad="101600">
                    <a:srgbClr val="C0D8FF">
                      <a:alpha val="40000"/>
                    </a:srgbClr>
                  </a:glow>
                </a:effectLst>
              </a:rPr>
              <a:t>Access: Must comply with </a:t>
            </a:r>
            <a:br>
              <a:rPr lang="en-GB" sz="2800" dirty="0" smtClean="0">
                <a:effectLst>
                  <a:glow rad="101600">
                    <a:srgbClr val="C0D8FF">
                      <a:alpha val="40000"/>
                    </a:srgbClr>
                  </a:glow>
                </a:effectLst>
              </a:rPr>
            </a:br>
            <a:r>
              <a:rPr lang="en-GB" sz="2800" dirty="0" smtClean="0">
                <a:effectLst>
                  <a:glow rad="101600">
                    <a:srgbClr val="C0D8FF">
                      <a:alpha val="40000"/>
                    </a:srgbClr>
                  </a:glow>
                </a:effectLst>
              </a:rPr>
              <a:t>Security </a:t>
            </a:r>
            <a:r>
              <a:rPr lang="en-GB" sz="2800" dirty="0" err="1" smtClean="0">
                <a:effectLst>
                  <a:glow rad="101600">
                    <a:srgbClr val="C0D8FF">
                      <a:alpha val="40000"/>
                    </a:srgbClr>
                  </a:glow>
                </a:effectLst>
              </a:rPr>
              <a:t>Reqs</a:t>
            </a:r>
            <a:endParaRPr lang="en-GB" sz="2800" dirty="0" smtClean="0">
              <a:effectLst>
                <a:glow rad="101600">
                  <a:srgbClr val="C0D8FF">
                    <a:alpha val="40000"/>
                  </a:srgbClr>
                </a:glow>
              </a:effectLst>
            </a:endParaRPr>
          </a:p>
          <a:p>
            <a:pPr marL="285750" indent="-285750">
              <a:buFont typeface="Wingdings" panose="05000000000000000000" pitchFamily="2" charset="2"/>
              <a:buChar char="v"/>
            </a:pPr>
            <a:endParaRPr lang="en-GB" sz="2800" dirty="0" smtClean="0">
              <a:effectLst>
                <a:glow rad="101600">
                  <a:srgbClr val="C0D8FF">
                    <a:alpha val="40000"/>
                  </a:srgbClr>
                </a:glow>
              </a:effectLst>
            </a:endParaRPr>
          </a:p>
          <a:p>
            <a:pPr marL="285750" indent="-285750">
              <a:buFont typeface="Wingdings" panose="05000000000000000000" pitchFamily="2" charset="2"/>
              <a:buChar char="v"/>
            </a:pPr>
            <a:r>
              <a:rPr lang="en-GB" sz="2800" dirty="0" smtClean="0">
                <a:effectLst>
                  <a:glow rad="101600">
                    <a:srgbClr val="C0D8FF">
                      <a:alpha val="40000"/>
                    </a:srgbClr>
                  </a:glow>
                </a:effectLst>
              </a:rPr>
              <a:t>Test &amp; Ops Teams able to trigger</a:t>
            </a:r>
            <a:br>
              <a:rPr lang="en-GB" sz="2800" dirty="0" smtClean="0">
                <a:effectLst>
                  <a:glow rad="101600">
                    <a:srgbClr val="C0D8FF">
                      <a:alpha val="40000"/>
                    </a:srgbClr>
                  </a:glow>
                </a:effectLst>
              </a:rPr>
            </a:br>
            <a:r>
              <a:rPr lang="en-GB" sz="2800" dirty="0" smtClean="0">
                <a:effectLst>
                  <a:glow rad="101600">
                    <a:srgbClr val="C0D8FF">
                      <a:alpha val="40000"/>
                    </a:srgbClr>
                  </a:glow>
                </a:effectLst>
              </a:rPr>
              <a:t>Appropriate Queries &amp; Reports</a:t>
            </a:r>
            <a:endParaRPr lang="en-GB" sz="2800" dirty="0">
              <a:effectLst>
                <a:glow rad="101600">
                  <a:srgbClr val="C0D8FF">
                    <a:alpha val="40000"/>
                  </a:srgbClr>
                </a:glow>
              </a:effectLst>
            </a:endParaRPr>
          </a:p>
        </p:txBody>
      </p:sp>
      <p:sp>
        <p:nvSpPr>
          <p:cNvPr id="8" name="TextBox 7"/>
          <p:cNvSpPr txBox="1"/>
          <p:nvPr/>
        </p:nvSpPr>
        <p:spPr>
          <a:xfrm>
            <a:off x="677254" y="1530308"/>
            <a:ext cx="5446043" cy="3631763"/>
          </a:xfrm>
          <a:prstGeom prst="rect">
            <a:avLst/>
          </a:prstGeom>
          <a:noFill/>
          <a:effectLst>
            <a:glow rad="317500">
              <a:schemeClr val="bg1">
                <a:alpha val="60000"/>
              </a:schemeClr>
            </a:glow>
            <a:softEdge rad="63500"/>
          </a:effectLst>
        </p:spPr>
        <p:txBody>
          <a:bodyPr wrap="none" rtlCol="0">
            <a:spAutoFit/>
          </a:bodyPr>
          <a:lstStyle/>
          <a:p>
            <a:r>
              <a:rPr lang="en-GB" sz="4400" dirty="0" smtClean="0">
                <a:effectLst>
                  <a:glow rad="101600">
                    <a:srgbClr val="C0D8FF">
                      <a:alpha val="40000"/>
                    </a:srgbClr>
                  </a:glow>
                </a:effectLst>
              </a:rPr>
              <a:t>Diagnose/Debug</a:t>
            </a:r>
            <a:endParaRPr lang="en-GB" sz="4000" dirty="0" smtClean="0">
              <a:effectLst>
                <a:glow rad="101600">
                  <a:srgbClr val="C0D8FF">
                    <a:alpha val="40000"/>
                  </a:srgbClr>
                </a:glow>
              </a:effectLst>
            </a:endParaRPr>
          </a:p>
          <a:p>
            <a:pPr marL="285750" indent="-285750">
              <a:buFont typeface="Wingdings" panose="05000000000000000000" pitchFamily="2" charset="2"/>
              <a:buChar char="v"/>
            </a:pPr>
            <a:endParaRPr lang="en-GB" dirty="0" smtClean="0">
              <a:effectLst>
                <a:glow rad="101600">
                  <a:srgbClr val="C0D8FF">
                    <a:alpha val="40000"/>
                  </a:srgbClr>
                </a:glow>
              </a:effectLst>
            </a:endParaRPr>
          </a:p>
          <a:p>
            <a:pPr marL="285750" indent="-285750">
              <a:buFont typeface="Wingdings" panose="05000000000000000000" pitchFamily="2" charset="2"/>
              <a:buChar char="v"/>
            </a:pPr>
            <a:r>
              <a:rPr lang="en-GB" sz="2800" dirty="0" smtClean="0">
                <a:effectLst>
                  <a:glow rad="101600">
                    <a:srgbClr val="C0D8FF">
                      <a:alpha val="40000"/>
                    </a:srgbClr>
                  </a:glow>
                </a:effectLst>
              </a:rPr>
              <a:t>Relevant / Meaningful Errors</a:t>
            </a:r>
          </a:p>
          <a:p>
            <a:pPr marL="285750" indent="-285750">
              <a:buFont typeface="Wingdings" panose="05000000000000000000" pitchFamily="2" charset="2"/>
              <a:buChar char="v"/>
            </a:pPr>
            <a:r>
              <a:rPr lang="en-GB" sz="2800" dirty="0" smtClean="0">
                <a:effectLst>
                  <a:glow rad="101600">
                    <a:srgbClr val="C0D8FF">
                      <a:alpha val="40000"/>
                    </a:srgbClr>
                  </a:glow>
                </a:effectLst>
              </a:rPr>
              <a:t>Prerequisites Clearly Documented</a:t>
            </a:r>
          </a:p>
          <a:p>
            <a:pPr marL="285750" indent="-285750">
              <a:buFont typeface="Wingdings" panose="05000000000000000000" pitchFamily="2" charset="2"/>
              <a:buChar char="v"/>
            </a:pPr>
            <a:r>
              <a:rPr lang="en-GB" sz="2800" dirty="0" smtClean="0">
                <a:effectLst>
                  <a:glow rad="101600">
                    <a:srgbClr val="C0D8FF">
                      <a:alpha val="40000"/>
                    </a:srgbClr>
                  </a:glow>
                </a:effectLst>
              </a:rPr>
              <a:t>Simple:</a:t>
            </a:r>
          </a:p>
          <a:p>
            <a:pPr marL="742950" lvl="1" indent="-285750">
              <a:buFont typeface="Wingdings" panose="05000000000000000000" pitchFamily="2" charset="2"/>
              <a:buChar char="v"/>
            </a:pPr>
            <a:r>
              <a:rPr lang="en-GB" sz="2800" dirty="0" smtClean="0">
                <a:effectLst>
                  <a:glow rad="101600">
                    <a:srgbClr val="C0D8FF">
                      <a:alpha val="40000"/>
                    </a:srgbClr>
                  </a:glow>
                </a:effectLst>
              </a:rPr>
              <a:t>Application Configuration</a:t>
            </a:r>
          </a:p>
          <a:p>
            <a:pPr marL="742950" lvl="1" indent="-285750">
              <a:buFont typeface="Wingdings" panose="05000000000000000000" pitchFamily="2" charset="2"/>
              <a:buChar char="v"/>
            </a:pPr>
            <a:r>
              <a:rPr lang="en-GB" sz="2800" dirty="0" smtClean="0">
                <a:effectLst>
                  <a:glow rad="101600">
                    <a:srgbClr val="C0D8FF">
                      <a:alpha val="40000"/>
                    </a:srgbClr>
                  </a:glow>
                </a:effectLst>
              </a:rPr>
              <a:t>Architecture</a:t>
            </a:r>
          </a:p>
          <a:p>
            <a:pPr marL="285750" indent="-285750">
              <a:buFont typeface="Wingdings" panose="05000000000000000000" pitchFamily="2" charset="2"/>
              <a:buChar char="v"/>
            </a:pPr>
            <a:endParaRPr lang="en-GB" sz="2800" dirty="0">
              <a:effectLst>
                <a:glow rad="101600">
                  <a:srgbClr val="C0D8FF">
                    <a:alpha val="40000"/>
                  </a:srgbClr>
                </a:glow>
              </a:effectLst>
            </a:endParaRPr>
          </a:p>
        </p:txBody>
      </p:sp>
      <p:sp>
        <p:nvSpPr>
          <p:cNvPr id="9" name="Rectangle 8"/>
          <p:cNvSpPr/>
          <p:nvPr/>
        </p:nvSpPr>
        <p:spPr>
          <a:xfrm>
            <a:off x="8932697" y="6211669"/>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8871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4310" y="-287864"/>
            <a:ext cx="2862178" cy="371879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386" y="4030134"/>
            <a:ext cx="5027318" cy="282786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6213" y="-33866"/>
            <a:ext cx="5422311" cy="4064000"/>
          </a:xfrm>
          <a:prstGeom prst="rect">
            <a:avLst/>
          </a:prstGeom>
        </p:spPr>
      </p:pic>
      <p:sp>
        <p:nvSpPr>
          <p:cNvPr id="4" name="Rectangle 3"/>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3874" y="3066546"/>
            <a:ext cx="2957279" cy="3844463"/>
          </a:xfrm>
          <a:prstGeom prst="rect">
            <a:avLst/>
          </a:prstGeom>
        </p:spPr>
      </p:pic>
      <p:pic>
        <p:nvPicPr>
          <p:cNvPr id="8" name="Picture 7"/>
          <p:cNvPicPr>
            <a:picLocks noChangeAspect="1"/>
          </p:cNvPicPr>
          <p:nvPr/>
        </p:nvPicPr>
        <p:blipFill>
          <a:blip r:embed="rId7"/>
          <a:stretch>
            <a:fillRect/>
          </a:stretch>
        </p:blipFill>
        <p:spPr>
          <a:xfrm>
            <a:off x="0" y="0"/>
            <a:ext cx="4576003" cy="6858000"/>
          </a:xfrm>
          <a:prstGeom prst="rect">
            <a:avLst/>
          </a:prstGeom>
        </p:spPr>
      </p:pic>
    </p:spTree>
    <p:extLst>
      <p:ext uri="{BB962C8B-B14F-4D97-AF65-F5344CB8AC3E}">
        <p14:creationId xmlns:p14="http://schemas.microsoft.com/office/powerpoint/2010/main" val="2243467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22" y="186612"/>
            <a:ext cx="1693092" cy="707886"/>
          </a:xfrm>
          <a:prstGeom prst="rect">
            <a:avLst/>
          </a:prstGeom>
          <a:noFill/>
        </p:spPr>
        <p:txBody>
          <a:bodyPr wrap="none" rtlCol="0">
            <a:spAutoFit/>
          </a:bodyPr>
          <a:lstStyle/>
          <a:p>
            <a:r>
              <a:rPr lang="en-GB" sz="4000" dirty="0" smtClean="0">
                <a:latin typeface="+mj-lt"/>
              </a:rPr>
              <a:t>Header</a:t>
            </a:r>
            <a:endParaRPr lang="en-GB" sz="4000" dirty="0">
              <a:latin typeface="+mj-lt"/>
            </a:endParaRPr>
          </a:p>
        </p:txBody>
      </p:sp>
      <p:pic>
        <p:nvPicPr>
          <p:cNvPr id="9218" name="Picture 2" descr="http://davidspeightphotography.co.uk/wp-content/gallery/slideshow/littond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884" y="-251460"/>
            <a:ext cx="14819768" cy="73609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78930" y="5092151"/>
            <a:ext cx="8306954" cy="1446550"/>
          </a:xfrm>
          <a:prstGeom prst="rect">
            <a:avLst/>
          </a:prstGeom>
        </p:spPr>
        <p:txBody>
          <a:bodyPr wrap="none">
            <a:spAutoFit/>
          </a:bodyPr>
          <a:lstStyle/>
          <a:p>
            <a:r>
              <a:rPr lang="en-GB" sz="4400" dirty="0">
                <a:effectLst>
                  <a:glow rad="177800">
                    <a:schemeClr val="bg1">
                      <a:alpha val="40000"/>
                    </a:schemeClr>
                  </a:glow>
                </a:effectLst>
              </a:rPr>
              <a:t>@</a:t>
            </a:r>
            <a:r>
              <a:rPr lang="en-GB" sz="4400" dirty="0" err="1" smtClean="0">
                <a:effectLst>
                  <a:glow rad="177800">
                    <a:schemeClr val="bg1">
                      <a:alpha val="40000"/>
                    </a:schemeClr>
                  </a:glow>
                </a:effectLst>
              </a:rPr>
              <a:t>smileandeliver</a:t>
            </a:r>
            <a:endParaRPr lang="en-GB" sz="4400" dirty="0" smtClean="0">
              <a:effectLst>
                <a:glow rad="177800">
                  <a:schemeClr val="bg1">
                    <a:alpha val="40000"/>
                  </a:schemeClr>
                </a:glow>
              </a:effectLst>
            </a:endParaRPr>
          </a:p>
          <a:p>
            <a:r>
              <a:rPr lang="en-GB" sz="4400" dirty="0">
                <a:effectLst>
                  <a:glow rad="177800">
                    <a:schemeClr val="bg1">
                      <a:alpha val="40000"/>
                    </a:schemeClr>
                  </a:glow>
                </a:effectLst>
              </a:rPr>
              <a:t>https://github.com/smileandeliver/</a:t>
            </a:r>
          </a:p>
        </p:txBody>
      </p:sp>
    </p:spTree>
    <p:extLst>
      <p:ext uri="{BB962C8B-B14F-4D97-AF65-F5344CB8AC3E}">
        <p14:creationId xmlns:p14="http://schemas.microsoft.com/office/powerpoint/2010/main" val="7736685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26862"/>
          <a:stretch/>
        </p:blipFill>
        <p:spPr>
          <a:xfrm>
            <a:off x="5329333" y="1878255"/>
            <a:ext cx="1533333" cy="4492725"/>
          </a:xfrm>
          <a:prstGeom prst="rect">
            <a:avLst/>
          </a:prstGeom>
        </p:spPr>
      </p:pic>
      <p:pic>
        <p:nvPicPr>
          <p:cNvPr id="3" name="Picture 2"/>
          <p:cNvPicPr>
            <a:picLocks noChangeAspect="1"/>
          </p:cNvPicPr>
          <p:nvPr/>
        </p:nvPicPr>
        <p:blipFill>
          <a:blip r:embed="rId4"/>
          <a:stretch>
            <a:fillRect/>
          </a:stretch>
        </p:blipFill>
        <p:spPr>
          <a:xfrm>
            <a:off x="24572" y="3564773"/>
            <a:ext cx="5304762" cy="3029182"/>
          </a:xfrm>
          <a:prstGeom prst="rect">
            <a:avLst/>
          </a:prstGeom>
        </p:spPr>
      </p:pic>
      <p:pic>
        <p:nvPicPr>
          <p:cNvPr id="2050" name="Picture 2" descr="C:\Users\ALEXAN~1\AppData\Local\Temp\SNAGHTML3c5d1c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3733" y="4373216"/>
            <a:ext cx="5205328" cy="1833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19842" y="757212"/>
            <a:ext cx="2036520" cy="1379160"/>
          </a:xfrm>
          <a:prstGeom prst="rect">
            <a:avLst/>
          </a:prstGeom>
          <a:noFill/>
          <a:effectLst>
            <a:glow rad="152400">
              <a:schemeClr val="bg1">
                <a:alpha val="90000"/>
              </a:schemeClr>
            </a:glow>
          </a:effectLst>
        </p:spPr>
        <p:txBody>
          <a:bodyPr wrap="none" rtlCol="0">
            <a:spAutoFit/>
          </a:bodyPr>
          <a:lstStyle/>
          <a:p>
            <a:pPr algn="ctr">
              <a:lnSpc>
                <a:spcPts val="10000"/>
              </a:lnSpc>
            </a:pPr>
            <a:r>
              <a:rPr lang="en-GB" sz="9600" i="1" dirty="0" smtClean="0">
                <a:effectLst>
                  <a:glow rad="190500">
                    <a:schemeClr val="bg1">
                      <a:alpha val="45000"/>
                    </a:schemeClr>
                  </a:glow>
                </a:effectLst>
                <a:latin typeface="+mj-lt"/>
              </a:rPr>
              <a:t>Dev</a:t>
            </a:r>
            <a:endParaRPr lang="en-GB" sz="9600" i="1" dirty="0">
              <a:effectLst>
                <a:glow rad="190500">
                  <a:schemeClr val="bg1">
                    <a:alpha val="45000"/>
                  </a:schemeClr>
                </a:glow>
              </a:effectLst>
              <a:latin typeface="+mj-lt"/>
            </a:endParaRPr>
          </a:p>
        </p:txBody>
      </p:sp>
      <p:sp>
        <p:nvSpPr>
          <p:cNvPr id="6" name="TextBox 5"/>
          <p:cNvSpPr txBox="1"/>
          <p:nvPr/>
        </p:nvSpPr>
        <p:spPr>
          <a:xfrm>
            <a:off x="8277249" y="781832"/>
            <a:ext cx="2074992" cy="1379160"/>
          </a:xfrm>
          <a:prstGeom prst="rect">
            <a:avLst/>
          </a:prstGeom>
          <a:noFill/>
          <a:effectLst>
            <a:glow rad="152400">
              <a:schemeClr val="bg1">
                <a:alpha val="90000"/>
              </a:schemeClr>
            </a:glow>
          </a:effectLst>
        </p:spPr>
        <p:txBody>
          <a:bodyPr wrap="none" rtlCol="0">
            <a:spAutoFit/>
          </a:bodyPr>
          <a:lstStyle/>
          <a:p>
            <a:pPr algn="ctr">
              <a:lnSpc>
                <a:spcPts val="10000"/>
              </a:lnSpc>
            </a:pPr>
            <a:r>
              <a:rPr lang="en-GB" sz="9600" i="1" dirty="0" smtClean="0">
                <a:effectLst>
                  <a:glow rad="190500">
                    <a:schemeClr val="bg1">
                      <a:alpha val="45000"/>
                    </a:schemeClr>
                  </a:glow>
                </a:effectLst>
                <a:latin typeface="+mj-lt"/>
              </a:rPr>
              <a:t>Ops</a:t>
            </a:r>
            <a:endParaRPr lang="en-GB" sz="9600" i="1" dirty="0">
              <a:effectLst>
                <a:glow rad="190500">
                  <a:schemeClr val="bg1">
                    <a:alpha val="45000"/>
                  </a:schemeClr>
                </a:glow>
              </a:effectLst>
              <a:latin typeface="+mj-lt"/>
            </a:endParaRPr>
          </a:p>
        </p:txBody>
      </p:sp>
      <p:pic>
        <p:nvPicPr>
          <p:cNvPr id="4" name="Picture 3"/>
          <p:cNvPicPr>
            <a:picLocks noChangeAspect="1"/>
          </p:cNvPicPr>
          <p:nvPr/>
        </p:nvPicPr>
        <p:blipFill>
          <a:blip r:embed="rId6"/>
          <a:stretch>
            <a:fillRect/>
          </a:stretch>
        </p:blipFill>
        <p:spPr>
          <a:xfrm>
            <a:off x="3914750" y="2206101"/>
            <a:ext cx="828571" cy="961905"/>
          </a:xfrm>
          <a:prstGeom prst="rect">
            <a:avLst/>
          </a:prstGeom>
        </p:spPr>
      </p:pic>
      <p:pic>
        <p:nvPicPr>
          <p:cNvPr id="7" name="Picture 6"/>
          <p:cNvPicPr>
            <a:picLocks noChangeAspect="1"/>
          </p:cNvPicPr>
          <p:nvPr/>
        </p:nvPicPr>
        <p:blipFill>
          <a:blip r:embed="rId6"/>
          <a:stretch>
            <a:fillRect/>
          </a:stretch>
        </p:blipFill>
        <p:spPr>
          <a:xfrm rot="1839724">
            <a:off x="4468216" y="928490"/>
            <a:ext cx="916469" cy="1063948"/>
          </a:xfrm>
          <a:prstGeom prst="rect">
            <a:avLst/>
          </a:prstGeom>
        </p:spPr>
      </p:pic>
      <p:pic>
        <p:nvPicPr>
          <p:cNvPr id="8" name="Picture 7"/>
          <p:cNvPicPr>
            <a:picLocks noChangeAspect="1"/>
          </p:cNvPicPr>
          <p:nvPr/>
        </p:nvPicPr>
        <p:blipFill>
          <a:blip r:embed="rId6"/>
          <a:stretch>
            <a:fillRect/>
          </a:stretch>
        </p:blipFill>
        <p:spPr>
          <a:xfrm rot="20089709">
            <a:off x="5961291" y="502887"/>
            <a:ext cx="959604" cy="1114024"/>
          </a:xfrm>
          <a:prstGeom prst="rect">
            <a:avLst/>
          </a:prstGeom>
        </p:spPr>
      </p:pic>
    </p:spTree>
    <p:extLst>
      <p:ext uri="{BB962C8B-B14F-4D97-AF65-F5344CB8AC3E}">
        <p14:creationId xmlns:p14="http://schemas.microsoft.com/office/powerpoint/2010/main" val="10817394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58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of a team of parachuters collaborating in 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2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778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9345" y="144368"/>
            <a:ext cx="1728165" cy="1324978"/>
          </a:xfrm>
          <a:prstGeom prst="rect">
            <a:avLst/>
          </a:prstGeom>
          <a:noFill/>
          <a:effectLst>
            <a:glow rad="152400">
              <a:schemeClr val="bg1">
                <a:alpha val="90000"/>
              </a:schemeClr>
            </a:glow>
          </a:effectLst>
        </p:spPr>
        <p:txBody>
          <a:bodyPr wrap="none" rtlCol="0">
            <a:spAutoFit/>
          </a:bodyPr>
          <a:lstStyle/>
          <a:p>
            <a:pPr algn="ctr">
              <a:lnSpc>
                <a:spcPts val="10000"/>
              </a:lnSpc>
            </a:pPr>
            <a:r>
              <a:rPr lang="en-GB" sz="8000" i="1" dirty="0" smtClean="0">
                <a:effectLst>
                  <a:glow rad="190500">
                    <a:schemeClr val="bg1">
                      <a:alpha val="45000"/>
                    </a:schemeClr>
                  </a:glow>
                </a:effectLst>
                <a:latin typeface="+mj-lt"/>
              </a:rPr>
              <a:t>Dev</a:t>
            </a:r>
            <a:endParaRPr lang="en-GB" sz="8000" i="1" dirty="0">
              <a:effectLst>
                <a:glow rad="190500">
                  <a:schemeClr val="bg1">
                    <a:alpha val="45000"/>
                  </a:schemeClr>
                </a:glow>
              </a:effectLst>
              <a:latin typeface="+mj-lt"/>
            </a:endParaRPr>
          </a:p>
        </p:txBody>
      </p:sp>
      <p:sp>
        <p:nvSpPr>
          <p:cNvPr id="6" name="TextBox 5"/>
          <p:cNvSpPr txBox="1"/>
          <p:nvPr/>
        </p:nvSpPr>
        <p:spPr>
          <a:xfrm>
            <a:off x="9747867" y="168988"/>
            <a:ext cx="1760225" cy="1324978"/>
          </a:xfrm>
          <a:prstGeom prst="rect">
            <a:avLst/>
          </a:prstGeom>
          <a:noFill/>
          <a:effectLst>
            <a:glow rad="152400">
              <a:schemeClr val="bg1">
                <a:alpha val="90000"/>
              </a:schemeClr>
            </a:glow>
          </a:effectLst>
        </p:spPr>
        <p:txBody>
          <a:bodyPr wrap="none" rtlCol="0">
            <a:spAutoFit/>
          </a:bodyPr>
          <a:lstStyle/>
          <a:p>
            <a:pPr algn="ctr">
              <a:lnSpc>
                <a:spcPts val="10000"/>
              </a:lnSpc>
            </a:pPr>
            <a:r>
              <a:rPr lang="en-GB" sz="8000" i="1" dirty="0" smtClean="0">
                <a:effectLst>
                  <a:glow rad="190500">
                    <a:schemeClr val="bg1">
                      <a:alpha val="45000"/>
                    </a:schemeClr>
                  </a:glow>
                </a:effectLst>
                <a:latin typeface="+mj-lt"/>
              </a:rPr>
              <a:t>Ops</a:t>
            </a:r>
            <a:endParaRPr lang="en-GB" sz="8000" i="1" dirty="0">
              <a:effectLst>
                <a:glow rad="190500">
                  <a:schemeClr val="bg1">
                    <a:alpha val="45000"/>
                  </a:schemeClr>
                </a:glow>
              </a:effectLst>
              <a:latin typeface="+mj-lt"/>
            </a:endParaRPr>
          </a:p>
        </p:txBody>
      </p:sp>
      <p:sp>
        <p:nvSpPr>
          <p:cNvPr id="10" name="TextBox 9"/>
          <p:cNvSpPr txBox="1"/>
          <p:nvPr/>
        </p:nvSpPr>
        <p:spPr>
          <a:xfrm>
            <a:off x="3997431" y="5306514"/>
            <a:ext cx="3478773" cy="1236942"/>
          </a:xfrm>
          <a:prstGeom prst="rect">
            <a:avLst/>
          </a:prstGeom>
          <a:noFill/>
          <a:effectLst>
            <a:glow rad="152400">
              <a:schemeClr val="bg1">
                <a:alpha val="90000"/>
              </a:schemeClr>
            </a:glow>
          </a:effectLst>
        </p:spPr>
        <p:txBody>
          <a:bodyPr wrap="none" rtlCol="0">
            <a:spAutoFit/>
          </a:bodyPr>
          <a:lstStyle/>
          <a:p>
            <a:pPr algn="ctr">
              <a:lnSpc>
                <a:spcPts val="10000"/>
              </a:lnSpc>
            </a:pPr>
            <a:r>
              <a:rPr lang="en-GB" sz="5400" i="1" dirty="0" smtClean="0">
                <a:effectLst>
                  <a:glow rad="190500">
                    <a:schemeClr val="bg1">
                      <a:alpha val="45000"/>
                    </a:schemeClr>
                  </a:glow>
                </a:effectLst>
                <a:latin typeface="+mj-lt"/>
              </a:rPr>
              <a:t>Build </a:t>
            </a:r>
            <a:r>
              <a:rPr lang="en-GB" sz="5400" i="1" dirty="0" smtClean="0">
                <a:effectLst>
                  <a:glow rad="190500">
                    <a:schemeClr val="bg1">
                      <a:alpha val="45000"/>
                    </a:schemeClr>
                  </a:glow>
                </a:effectLst>
                <a:latin typeface="+mj-lt"/>
              </a:rPr>
              <a:t>Teams</a:t>
            </a:r>
            <a:endParaRPr lang="en-GB" sz="5400" i="1" dirty="0">
              <a:effectLst>
                <a:glow rad="190500">
                  <a:schemeClr val="bg1">
                    <a:alpha val="45000"/>
                  </a:schemeClr>
                </a:glow>
              </a:effectLst>
              <a:latin typeface="+mj-lt"/>
            </a:endParaRPr>
          </a:p>
        </p:txBody>
      </p:sp>
      <p:pic>
        <p:nvPicPr>
          <p:cNvPr id="3074" name="Picture 2" descr="Pixabay"/>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2584" y="1161194"/>
            <a:ext cx="5136271" cy="34241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xabay"/>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09277" y="1335558"/>
            <a:ext cx="4884445" cy="3256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ixabay"/>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42100"/>
          <a:stretch/>
        </p:blipFill>
        <p:spPr bwMode="auto">
          <a:xfrm>
            <a:off x="6183367" y="3138789"/>
            <a:ext cx="2162849" cy="24903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ixabay"/>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57791"/>
          <a:stretch/>
        </p:blipFill>
        <p:spPr bwMode="auto">
          <a:xfrm>
            <a:off x="4159452" y="3076776"/>
            <a:ext cx="1576728" cy="249032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002937" y="2428670"/>
            <a:ext cx="2186127" cy="648106"/>
            <a:chOff x="4924795" y="2428670"/>
            <a:chExt cx="2186127" cy="648106"/>
          </a:xfrm>
        </p:grpSpPr>
        <p:sp>
          <p:nvSpPr>
            <p:cNvPr id="9" name="Right Arrow 8"/>
            <p:cNvSpPr/>
            <p:nvPr/>
          </p:nvSpPr>
          <p:spPr>
            <a:xfrm>
              <a:off x="4924795" y="2431915"/>
              <a:ext cx="973406" cy="64486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7" name="Right Arrow 16"/>
            <p:cNvSpPr/>
            <p:nvPr/>
          </p:nvSpPr>
          <p:spPr>
            <a:xfrm flipH="1">
              <a:off x="6137516" y="2428670"/>
              <a:ext cx="973406" cy="64486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33690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9345" y="144368"/>
            <a:ext cx="1728165" cy="1324978"/>
          </a:xfrm>
          <a:prstGeom prst="rect">
            <a:avLst/>
          </a:prstGeom>
          <a:noFill/>
          <a:effectLst>
            <a:glow rad="152400">
              <a:schemeClr val="bg1">
                <a:alpha val="90000"/>
              </a:schemeClr>
            </a:glow>
          </a:effectLst>
        </p:spPr>
        <p:txBody>
          <a:bodyPr wrap="none" rtlCol="0">
            <a:spAutoFit/>
          </a:bodyPr>
          <a:lstStyle/>
          <a:p>
            <a:pPr algn="ctr">
              <a:lnSpc>
                <a:spcPts val="10000"/>
              </a:lnSpc>
            </a:pPr>
            <a:r>
              <a:rPr lang="en-GB" sz="8000" i="1" dirty="0" smtClean="0">
                <a:effectLst>
                  <a:glow rad="190500">
                    <a:schemeClr val="bg1">
                      <a:alpha val="45000"/>
                    </a:schemeClr>
                  </a:glow>
                </a:effectLst>
                <a:latin typeface="+mj-lt"/>
              </a:rPr>
              <a:t>Dev</a:t>
            </a:r>
            <a:endParaRPr lang="en-GB" sz="8000" i="1" dirty="0">
              <a:effectLst>
                <a:glow rad="190500">
                  <a:schemeClr val="bg1">
                    <a:alpha val="45000"/>
                  </a:schemeClr>
                </a:glow>
              </a:effectLst>
              <a:latin typeface="+mj-lt"/>
            </a:endParaRPr>
          </a:p>
        </p:txBody>
      </p:sp>
      <p:sp>
        <p:nvSpPr>
          <p:cNvPr id="6" name="TextBox 5"/>
          <p:cNvSpPr txBox="1"/>
          <p:nvPr/>
        </p:nvSpPr>
        <p:spPr>
          <a:xfrm>
            <a:off x="9747867" y="168988"/>
            <a:ext cx="1760225" cy="1324978"/>
          </a:xfrm>
          <a:prstGeom prst="rect">
            <a:avLst/>
          </a:prstGeom>
          <a:noFill/>
          <a:effectLst>
            <a:glow rad="152400">
              <a:schemeClr val="bg1">
                <a:alpha val="90000"/>
              </a:schemeClr>
            </a:glow>
          </a:effectLst>
        </p:spPr>
        <p:txBody>
          <a:bodyPr wrap="none" rtlCol="0">
            <a:spAutoFit/>
          </a:bodyPr>
          <a:lstStyle/>
          <a:p>
            <a:pPr algn="ctr">
              <a:lnSpc>
                <a:spcPts val="10000"/>
              </a:lnSpc>
            </a:pPr>
            <a:r>
              <a:rPr lang="en-GB" sz="8000" i="1" dirty="0" smtClean="0">
                <a:effectLst>
                  <a:glow rad="190500">
                    <a:schemeClr val="bg1">
                      <a:alpha val="45000"/>
                    </a:schemeClr>
                  </a:glow>
                </a:effectLst>
                <a:latin typeface="+mj-lt"/>
              </a:rPr>
              <a:t>Ops</a:t>
            </a:r>
            <a:endParaRPr lang="en-GB" sz="8000" i="1" dirty="0">
              <a:effectLst>
                <a:glow rad="190500">
                  <a:schemeClr val="bg1">
                    <a:alpha val="45000"/>
                  </a:schemeClr>
                </a:glow>
              </a:effectLst>
              <a:latin typeface="+mj-lt"/>
            </a:endParaRPr>
          </a:p>
        </p:txBody>
      </p:sp>
      <p:sp>
        <p:nvSpPr>
          <p:cNvPr id="10" name="TextBox 9"/>
          <p:cNvSpPr txBox="1"/>
          <p:nvPr/>
        </p:nvSpPr>
        <p:spPr>
          <a:xfrm>
            <a:off x="3997431" y="5306514"/>
            <a:ext cx="3478773" cy="1236942"/>
          </a:xfrm>
          <a:prstGeom prst="rect">
            <a:avLst/>
          </a:prstGeom>
          <a:noFill/>
          <a:effectLst>
            <a:glow rad="152400">
              <a:schemeClr val="bg1">
                <a:alpha val="90000"/>
              </a:schemeClr>
            </a:glow>
          </a:effectLst>
        </p:spPr>
        <p:txBody>
          <a:bodyPr wrap="none" rtlCol="0">
            <a:spAutoFit/>
          </a:bodyPr>
          <a:lstStyle/>
          <a:p>
            <a:pPr algn="ctr">
              <a:lnSpc>
                <a:spcPts val="10000"/>
              </a:lnSpc>
            </a:pPr>
            <a:r>
              <a:rPr lang="en-GB" sz="5400" i="1" dirty="0" smtClean="0">
                <a:effectLst>
                  <a:glow rad="190500">
                    <a:schemeClr val="bg1">
                      <a:alpha val="45000"/>
                    </a:schemeClr>
                  </a:glow>
                </a:effectLst>
                <a:latin typeface="+mj-lt"/>
              </a:rPr>
              <a:t>Build </a:t>
            </a:r>
            <a:r>
              <a:rPr lang="en-GB" sz="5400" i="1" dirty="0" smtClean="0">
                <a:effectLst>
                  <a:glow rad="190500">
                    <a:schemeClr val="bg1">
                      <a:alpha val="45000"/>
                    </a:schemeClr>
                  </a:glow>
                </a:effectLst>
                <a:latin typeface="+mj-lt"/>
              </a:rPr>
              <a:t>Teams</a:t>
            </a:r>
            <a:endParaRPr lang="en-GB" sz="5400" i="1" dirty="0">
              <a:effectLst>
                <a:glow rad="190500">
                  <a:schemeClr val="bg1">
                    <a:alpha val="45000"/>
                  </a:schemeClr>
                </a:glow>
              </a:effectLst>
              <a:latin typeface="+mj-lt"/>
            </a:endParaRPr>
          </a:p>
        </p:txBody>
      </p:sp>
      <p:pic>
        <p:nvPicPr>
          <p:cNvPr id="3074" name="Picture 2" descr="Pixabay"/>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71" y="2095049"/>
            <a:ext cx="3735489" cy="24903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xabay"/>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25160" y="2101529"/>
            <a:ext cx="3735489" cy="24903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ixabay"/>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42100"/>
          <a:stretch/>
        </p:blipFill>
        <p:spPr bwMode="auto">
          <a:xfrm>
            <a:off x="5813833" y="2202114"/>
            <a:ext cx="2162849" cy="24903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ixabay"/>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57791"/>
          <a:stretch/>
        </p:blipFill>
        <p:spPr bwMode="auto">
          <a:xfrm>
            <a:off x="4016887" y="2202114"/>
            <a:ext cx="1576728" cy="24903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8122264" y="721202"/>
            <a:ext cx="763463" cy="3971238"/>
          </a:xfrm>
          <a:prstGeom prst="rect">
            <a:avLst/>
          </a:prstGeom>
        </p:spPr>
      </p:pic>
      <p:pic>
        <p:nvPicPr>
          <p:cNvPr id="11" name="Picture 10"/>
          <p:cNvPicPr>
            <a:picLocks noChangeAspect="1"/>
          </p:cNvPicPr>
          <p:nvPr/>
        </p:nvPicPr>
        <p:blipFill rotWithShape="1">
          <a:blip r:embed="rId4"/>
          <a:srcRect b="43596"/>
          <a:stretch/>
        </p:blipFill>
        <p:spPr>
          <a:xfrm>
            <a:off x="5319589" y="2452509"/>
            <a:ext cx="763463" cy="2239931"/>
          </a:xfrm>
          <a:prstGeom prst="rect">
            <a:avLst/>
          </a:prstGeom>
        </p:spPr>
      </p:pic>
      <p:pic>
        <p:nvPicPr>
          <p:cNvPr id="12" name="Picture 11"/>
          <p:cNvPicPr>
            <a:picLocks noChangeAspect="1"/>
          </p:cNvPicPr>
          <p:nvPr/>
        </p:nvPicPr>
        <p:blipFill rotWithShape="1">
          <a:blip r:embed="rId4"/>
          <a:srcRect b="43596"/>
          <a:stretch/>
        </p:blipFill>
        <p:spPr>
          <a:xfrm>
            <a:off x="3156793" y="2439533"/>
            <a:ext cx="763463" cy="2239931"/>
          </a:xfrm>
          <a:prstGeom prst="rect">
            <a:avLst/>
          </a:prstGeom>
        </p:spPr>
      </p:pic>
    </p:spTree>
    <p:extLst>
      <p:ext uri="{BB962C8B-B14F-4D97-AF65-F5344CB8AC3E}">
        <p14:creationId xmlns:p14="http://schemas.microsoft.com/office/powerpoint/2010/main" val="4103651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52616" y="524926"/>
            <a:ext cx="10345563" cy="58250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TextBox 25"/>
          <p:cNvSpPr txBox="1"/>
          <p:nvPr/>
        </p:nvSpPr>
        <p:spPr>
          <a:xfrm>
            <a:off x="265131" y="305068"/>
            <a:ext cx="1080745" cy="6247864"/>
          </a:xfrm>
          <a:prstGeom prst="rect">
            <a:avLst/>
          </a:prstGeom>
          <a:noFill/>
        </p:spPr>
        <p:txBody>
          <a:bodyPr wrap="none" rtlCol="0">
            <a:spAutoFit/>
          </a:bodyPr>
          <a:lstStyle/>
          <a:p>
            <a:pPr algn="ctr"/>
            <a:r>
              <a:rPr lang="en-GB" sz="8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27" name="TextBox 26"/>
          <p:cNvSpPr txBox="1"/>
          <p:nvPr/>
        </p:nvSpPr>
        <p:spPr>
          <a:xfrm>
            <a:off x="3053508" y="1746704"/>
            <a:ext cx="7968400" cy="2646878"/>
          </a:xfrm>
          <a:prstGeom prst="rect">
            <a:avLst/>
          </a:prstGeom>
          <a:noFill/>
        </p:spPr>
        <p:txBody>
          <a:bodyPr wrap="none" rtlCol="0">
            <a:spAutoFit/>
          </a:bodyPr>
          <a:lstStyle/>
          <a:p>
            <a:r>
              <a:rPr lang="en-GB" sz="16600" dirty="0" smtClean="0">
                <a:effectLst>
                  <a:glow rad="101600">
                    <a:schemeClr val="bg1">
                      <a:alpha val="60000"/>
                    </a:schemeClr>
                  </a:glow>
                </a:effectLst>
                <a:latin typeface="+mj-lt"/>
              </a:rPr>
              <a:t>CULTURE</a:t>
            </a:r>
            <a:endParaRPr lang="en-GB" sz="16600" dirty="0">
              <a:effectLst>
                <a:glow rad="101600">
                  <a:schemeClr val="bg1">
                    <a:alpha val="60000"/>
                  </a:schemeClr>
                </a:glow>
              </a:effectLst>
              <a:latin typeface="+mj-lt"/>
            </a:endParaRPr>
          </a:p>
        </p:txBody>
      </p:sp>
      <p:sp>
        <p:nvSpPr>
          <p:cNvPr id="28" name="Rectangle 27"/>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Tree>
    <p:extLst>
      <p:ext uri="{BB962C8B-B14F-4D97-AF65-F5344CB8AC3E}">
        <p14:creationId xmlns:p14="http://schemas.microsoft.com/office/powerpoint/2010/main" val="5465034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21510" y="2018267"/>
            <a:ext cx="10170490" cy="4141407"/>
            <a:chOff x="244862" y="1144043"/>
            <a:chExt cx="12126961" cy="4639897"/>
          </a:xfrm>
        </p:grpSpPr>
        <p:pic>
          <p:nvPicPr>
            <p:cNvPr id="4" name="Picture 8" descr="C:\Users\ALEXAN~1\AppData\Local\Temp\SNAGHTML1374fd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862" y="1144043"/>
              <a:ext cx="1595505" cy="17273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C:\Users\ALEXAN~1\AppData\Local\Temp\SNAGHTML1374fd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7606" y="3645065"/>
              <a:ext cx="659042" cy="7135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171" b="9379"/>
            <a:stretch/>
          </p:blipFill>
          <p:spPr bwMode="auto">
            <a:xfrm>
              <a:off x="2399400" y="2285997"/>
              <a:ext cx="7393200" cy="20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8" descr="C:\Users\ALEXAN~1\AppData\Local\Temp\SNAGHTML1374fda.PNG"/>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990988" y="2172998"/>
              <a:ext cx="952626" cy="10313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ALEXAN~1\AppData\Local\Temp\SNAGHTML1374fda.PNG"/>
            <p:cNvPicPr>
              <a:picLocks noChangeAspect="1" noChangeArrowheads="1"/>
            </p:cNvPicPr>
            <p:nvPr/>
          </p:nvPicPr>
          <p:blipFill>
            <a:blip r:embed="rId7" cstate="print">
              <a:extLst>
                <a:ext uri="{BEBA8EAE-BF5A-486C-A8C5-ECC9F3942E4B}">
                  <a14:imgProps xmlns:a14="http://schemas.microsoft.com/office/drawing/2010/main">
                    <a14:imgLayer r:embed="rId6">
                      <a14:imgEffect>
                        <a14:brightnessContrast bright="-25000" contrast="52000"/>
                      </a14:imgEffect>
                    </a14:imgLayer>
                  </a14:imgProps>
                </a:ext>
                <a:ext uri="{28A0092B-C50C-407E-A947-70E740481C1C}">
                  <a14:useLocalDpi xmlns:a14="http://schemas.microsoft.com/office/drawing/2010/main" val="0"/>
                </a:ext>
              </a:extLst>
            </a:blip>
            <a:srcRect/>
            <a:stretch>
              <a:fillRect/>
            </a:stretch>
          </p:blipFill>
          <p:spPr bwMode="auto">
            <a:xfrm>
              <a:off x="597403" y="4340777"/>
              <a:ext cx="1332997" cy="144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2600" y="2117555"/>
              <a:ext cx="2579223" cy="2776361"/>
            </a:xfrm>
            <a:prstGeom prst="rect">
              <a:avLst/>
            </a:prstGeom>
          </p:spPr>
        </p:pic>
        <p:pic>
          <p:nvPicPr>
            <p:cNvPr id="19" name="Picture 8" descr="C:\Users\ALEXAN~1\AppData\Local\Temp\SNAGHTML1374fda.PNG"/>
            <p:cNvPicPr>
              <a:picLocks noChangeAspect="1" noChangeArrowheads="1"/>
            </p:cNvPicPr>
            <p:nvPr/>
          </p:nvPicPr>
          <p:blipFill>
            <a:blip r:embed="rId9" cstate="print">
              <a:extLst>
                <a:ext uri="{BEBA8EAE-BF5A-486C-A8C5-ECC9F3942E4B}">
                  <a14:imgProps xmlns:a14="http://schemas.microsoft.com/office/drawing/2010/main">
                    <a14:imgLayer r:embed="rId6">
                      <a14:imgEffect>
                        <a14:sharpenSoften amount="24000"/>
                      </a14:imgEffect>
                      <a14:imgEffect>
                        <a14:brightnessContrast bright="-35000" contrast="65000"/>
                      </a14:imgEffect>
                    </a14:imgLayer>
                  </a14:imgProps>
                </a:ext>
                <a:ext uri="{28A0092B-C50C-407E-A947-70E740481C1C}">
                  <a14:useLocalDpi xmlns:a14="http://schemas.microsoft.com/office/drawing/2010/main" val="0"/>
                </a:ext>
              </a:extLst>
            </a:blip>
            <a:srcRect/>
            <a:stretch>
              <a:fillRect/>
            </a:stretch>
          </p:blipFill>
          <p:spPr bwMode="auto">
            <a:xfrm>
              <a:off x="331946" y="3181193"/>
              <a:ext cx="882908" cy="95587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p:cNvSpPr/>
          <p:nvPr/>
        </p:nvSpPr>
        <p:spPr>
          <a:xfrm>
            <a:off x="8602927" y="6159674"/>
            <a:ext cx="3326873" cy="646331"/>
          </a:xfrm>
          <a:prstGeom prst="rect">
            <a:avLst/>
          </a:prstGeom>
        </p:spPr>
        <p:txBody>
          <a:bodyPr wrap="none">
            <a:spAutoFit/>
          </a:bodyPr>
          <a:lstStyle/>
          <a:p>
            <a:r>
              <a:rPr lang="en-GB" sz="3600" dirty="0">
                <a:solidFill>
                  <a:schemeClr val="bg1"/>
                </a:solidFill>
                <a:effectLst>
                  <a:glow rad="177800">
                    <a:schemeClr val="tx1">
                      <a:alpha val="35000"/>
                    </a:schemeClr>
                  </a:glow>
                </a:effectLst>
              </a:rPr>
              <a:t>@</a:t>
            </a:r>
            <a:r>
              <a:rPr lang="en-GB" sz="3600" dirty="0" err="1">
                <a:solidFill>
                  <a:schemeClr val="bg1"/>
                </a:solidFill>
                <a:effectLst>
                  <a:glow rad="177800">
                    <a:schemeClr val="tx1">
                      <a:alpha val="35000"/>
                    </a:schemeClr>
                  </a:glow>
                </a:effectLst>
              </a:rPr>
              <a:t>smileandeliver</a:t>
            </a:r>
            <a:endParaRPr lang="en-GB" sz="3600" dirty="0">
              <a:solidFill>
                <a:schemeClr val="bg1"/>
              </a:solidFill>
              <a:effectLst>
                <a:glow rad="177800">
                  <a:schemeClr val="tx1">
                    <a:alpha val="35000"/>
                  </a:schemeClr>
                </a:glow>
              </a:effectLst>
            </a:endParaRPr>
          </a:p>
        </p:txBody>
      </p:sp>
      <p:sp>
        <p:nvSpPr>
          <p:cNvPr id="26" name="TextBox 25"/>
          <p:cNvSpPr txBox="1"/>
          <p:nvPr/>
        </p:nvSpPr>
        <p:spPr>
          <a:xfrm>
            <a:off x="265131" y="305068"/>
            <a:ext cx="1080745" cy="6247864"/>
          </a:xfrm>
          <a:prstGeom prst="rect">
            <a:avLst/>
          </a:prstGeom>
          <a:noFill/>
        </p:spPr>
        <p:txBody>
          <a:bodyPr wrap="none" rtlCol="0">
            <a:spAutoFit/>
          </a:bodyPr>
          <a:lstStyle/>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8" name="Rectangle 7"/>
          <p:cNvSpPr/>
          <p:nvPr/>
        </p:nvSpPr>
        <p:spPr>
          <a:xfrm>
            <a:off x="3967806" y="398153"/>
            <a:ext cx="6061083" cy="1323439"/>
          </a:xfrm>
          <a:prstGeom prst="rect">
            <a:avLst/>
          </a:prstGeom>
        </p:spPr>
        <p:txBody>
          <a:bodyPr wrap="none">
            <a:spAutoFit/>
          </a:bodyPr>
          <a:lstStyle/>
          <a:p>
            <a:r>
              <a:rPr lang="en-GB" sz="8000" dirty="0" smtClean="0"/>
              <a:t>AUTOMATION</a:t>
            </a:r>
            <a:endParaRPr lang="en-GB" sz="8000" dirty="0"/>
          </a:p>
        </p:txBody>
      </p:sp>
    </p:spTree>
    <p:extLst>
      <p:ext uri="{BB962C8B-B14F-4D97-AF65-F5344CB8AC3E}">
        <p14:creationId xmlns:p14="http://schemas.microsoft.com/office/powerpoint/2010/main" val="20812496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867" y="0"/>
            <a:ext cx="6292332" cy="6858000"/>
          </a:xfrm>
          <a:prstGeom prst="rect">
            <a:avLst/>
          </a:prstGeom>
        </p:spPr>
      </p:pic>
      <p:sp>
        <p:nvSpPr>
          <p:cNvPr id="3" name="TextBox 2"/>
          <p:cNvSpPr txBox="1"/>
          <p:nvPr/>
        </p:nvSpPr>
        <p:spPr>
          <a:xfrm>
            <a:off x="265131" y="305068"/>
            <a:ext cx="1080745" cy="6247864"/>
          </a:xfrm>
          <a:prstGeom prst="rect">
            <a:avLst/>
          </a:prstGeom>
          <a:noFill/>
        </p:spPr>
        <p:txBody>
          <a:bodyPr wrap="none" rtlCol="0">
            <a:spAutoFit/>
          </a:bodyPr>
          <a:lstStyle/>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GB" sz="8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a:p>
            <a:pPr algn="ctr"/>
            <a:r>
              <a:rPr lang="en-GB" sz="8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4" name="TextBox 3"/>
          <p:cNvSpPr txBox="1"/>
          <p:nvPr/>
        </p:nvSpPr>
        <p:spPr>
          <a:xfrm>
            <a:off x="2020575" y="762000"/>
            <a:ext cx="2769476" cy="1569660"/>
          </a:xfrm>
          <a:prstGeom prst="rect">
            <a:avLst/>
          </a:prstGeom>
          <a:noFill/>
        </p:spPr>
        <p:txBody>
          <a:bodyPr wrap="none" rtlCol="0">
            <a:spAutoFit/>
          </a:bodyPr>
          <a:lstStyle/>
          <a:p>
            <a:r>
              <a:rPr lang="en-GB" sz="9600" dirty="0" smtClean="0">
                <a:latin typeface="+mj-lt"/>
              </a:rPr>
              <a:t>LEAN</a:t>
            </a:r>
            <a:endParaRPr lang="en-GB" sz="9600" dirty="0">
              <a:latin typeface="+mj-lt"/>
            </a:endParaRPr>
          </a:p>
        </p:txBody>
      </p:sp>
    </p:spTree>
    <p:extLst>
      <p:ext uri="{BB962C8B-B14F-4D97-AF65-F5344CB8AC3E}">
        <p14:creationId xmlns:p14="http://schemas.microsoft.com/office/powerpoint/2010/main" val="1867057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15562</TotalTime>
  <Words>2344</Words>
  <Application>Microsoft Office PowerPoint</Application>
  <PresentationFormat>Widescreen</PresentationFormat>
  <Paragraphs>327</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Callcredit Information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Carter</dc:creator>
  <cp:lastModifiedBy>Alexandra Carter</cp:lastModifiedBy>
  <cp:revision>104</cp:revision>
  <cp:lastPrinted>2018-10-08T22:17:29Z</cp:lastPrinted>
  <dcterms:created xsi:type="dcterms:W3CDTF">2018-10-04T09:21:13Z</dcterms:created>
  <dcterms:modified xsi:type="dcterms:W3CDTF">2019-03-19T13:32:19Z</dcterms:modified>
</cp:coreProperties>
</file>